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63" r:id="rId9"/>
    <p:sldId id="261" r:id="rId10"/>
    <p:sldId id="264" r:id="rId11"/>
    <p:sldId id="265" r:id="rId12"/>
    <p:sldId id="266" r:id="rId13"/>
    <p:sldId id="275" r:id="rId14"/>
    <p:sldId id="267" r:id="rId15"/>
    <p:sldId id="268" r:id="rId16"/>
    <p:sldId id="269" r:id="rId17"/>
    <p:sldId id="270" r:id="rId18"/>
    <p:sldId id="276" r:id="rId19"/>
    <p:sldId id="271" r:id="rId20"/>
    <p:sldId id="277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71" autoAdjust="0"/>
  </p:normalViewPr>
  <p:slideViewPr>
    <p:cSldViewPr snapToGrid="0">
      <p:cViewPr varScale="1">
        <p:scale>
          <a:sx n="70" d="100"/>
          <a:sy n="70" d="100"/>
        </p:scale>
        <p:origin x="11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EF76EC-0F96-470E-9BB0-78BE6D0D7E1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7CF04-2D36-43C8-AC73-21C372FD6E3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1E13759-57E6-4B6D-8BBC-4967D5A037BE}" type="datetime1">
              <a:rPr lang="en-GB"/>
              <a:pPr lvl="0"/>
              <a:t>19/04/2020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A313FC-0715-4375-8924-79807434C6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9933E40-C777-472C-BDAB-803C0F7114B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CFEBD-DA47-4E50-8C8B-C84A8F310D6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4DFC2-9B2B-404B-BD7F-E7CC4312477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E5B0644-1548-4ABF-A73A-22B5FEE2CFB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4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Email sent to Parent in advance…</a:t>
            </a:r>
          </a:p>
          <a:p>
            <a:endParaRPr lang="en-GB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One of the thing we are doing this week is doing an Escape Room challenge within the Zoom meeting.</a:t>
            </a:r>
          </a:p>
          <a:p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</a:t>
            </a:r>
          </a:p>
          <a:p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If you have time can you provide your children with:</a:t>
            </a:r>
          </a:p>
          <a:p>
            <a:pPr lvl="0"/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A sheet of A4 paper</a:t>
            </a:r>
          </a:p>
          <a:p>
            <a:pPr lvl="0"/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Pen</a:t>
            </a:r>
          </a:p>
          <a:p>
            <a:pPr lvl="0"/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Sleeping Bag</a:t>
            </a:r>
          </a:p>
          <a:p>
            <a:pPr lvl="0"/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Tin of Heinz Baked beans</a:t>
            </a:r>
          </a:p>
          <a:p>
            <a:pPr lvl="0"/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The First Harry Potter Book</a:t>
            </a:r>
          </a:p>
          <a:p>
            <a:pPr lvl="0"/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Building blocks of some kind – Jenga bricks, Dice, DVDs – something to build a quick tower with</a:t>
            </a:r>
          </a:p>
          <a:p>
            <a:pPr lvl="0"/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Tape Measure</a:t>
            </a:r>
          </a:p>
          <a:p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(if you have two children in Scouts I suggest you have two of everything – so they can compete individually – Except maybe the Harry Potter book)</a:t>
            </a:r>
          </a:p>
          <a:p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</a:t>
            </a:r>
          </a:p>
          <a:p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If you don’t have the Harry Potter Book or Heinz beans as it’s a team event hopefully they can rely on the other Scouts having the items to hand.</a:t>
            </a:r>
          </a:p>
          <a:p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 </a:t>
            </a:r>
          </a:p>
          <a:p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During the meeting they will be asked to chase around for other household items to add to the excitement.  By all means feel free to join in or watch from a far, it should be entertaining.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E5B0644-1548-4ABF-A73A-22B5FEE2CF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286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BA39F2-33CA-4F6B-8364-E0DD6D8A9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FCCCEA-9EF2-4D1B-8883-9E1AC72EC0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Answer is 4.   You are actually cooking using two eggs for lunch hence you break, fry and eat the same two eggs. 6-4=2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7CB14-24CA-44C5-A3C8-1659112C289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FEC7F4-65CB-497C-94F0-B084DB18EE5F}" type="slidenum">
              <a:t>14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D7E2D-DBC2-44F7-AF5C-7171509959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113D83-C90B-40F3-B422-5588408245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dirty="0"/>
              <a:t>CAMPFIRE – letter revealed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FFF32-4723-4D47-B143-985668B6D46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F62C0A-1898-4A6C-BC4D-0041A6A4566E}" type="slidenum">
              <a:t>15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A78DEE-1179-4B60-867B-993AA02BA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F6ACD-AFB5-4289-84A7-33C77CE42B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Move mouse over play button to hear Morse code. Next Mouse hit will reveal dish.</a:t>
            </a:r>
          </a:p>
          <a:p>
            <a:pPr lvl="0"/>
            <a:endParaRPr lang="en-GB"/>
          </a:p>
          <a:p>
            <a:pPr lvl="0"/>
            <a:r>
              <a:rPr lang="en-GB"/>
              <a:t>Spaghetti Bolognese</a:t>
            </a:r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E0109-2367-4001-962C-5417138D2F4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817233-FF6F-492B-8E94-C33825B42457}" type="slidenum">
              <a:t>16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 Will fill up first and overflow.  5 and 6 will never fill up and 1,2 and 3 will only partially fill up.  You can decide how many of these answers you actually wan to extract.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E5B0644-1548-4ABF-A73A-22B5FEE2CFB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713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E5B0644-1548-4ABF-A73A-22B5FEE2CFB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132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E5B0644-1548-4ABF-A73A-22B5FEE2CFB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27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E5B0644-1548-4ABF-A73A-22B5FEE2CFB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99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1ED8AE-B3F7-4123-A8EB-87B4200034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6A5D73-42FA-413B-B29F-91A9576B8B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dirty="0"/>
              <a:t>H for Harry is the first letter of the chapter. Only move on, once audience gives you the correct answer.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AB7EF-65AA-4AEC-8023-7652B3F5197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1E620C-AB9F-4F0E-80FF-D3AEA457C5FA}" type="slidenum">
              <a:t>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05F0F5-B14B-4CC4-A924-CFBDC11ED9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8A49D-31D6-42A7-ADAA-0742A6BEC6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Wait for the Answer 135 before hitting continue…Once the door is open click the next slide.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BB684-CD45-4322-B5AF-2EAE89538E2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5E07D1-DC68-4DC8-946F-8437F8757D56}" type="slidenum">
              <a:t>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AB1335-3014-489C-912C-80900ADAD0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1484A0-B10E-4C0B-865E-3C7758DC6B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Need to make it clear to Scouts that they have to have their sleeping bag on properly and their head has to be covered and zip done up.</a:t>
            </a:r>
          </a:p>
          <a:p>
            <a:pPr lvl="0"/>
            <a:endParaRPr lang="en-GB"/>
          </a:p>
          <a:p>
            <a:pPr lvl="0"/>
            <a:r>
              <a:rPr lang="en-GB"/>
              <a:t>Race to get out of sleeping bag as quickly as possible and retrieve items needed for camp….</a:t>
            </a:r>
          </a:p>
          <a:p>
            <a:pPr lvl="0"/>
            <a:endParaRPr lang="en-GB"/>
          </a:p>
          <a:p>
            <a:pPr lvl="0"/>
            <a:r>
              <a:rPr lang="en-GB"/>
              <a:t>Torch</a:t>
            </a:r>
          </a:p>
          <a:p>
            <a:pPr lvl="0"/>
            <a:r>
              <a:rPr lang="en-GB"/>
              <a:t>Toothbrush</a:t>
            </a:r>
          </a:p>
          <a:p>
            <a:pPr lvl="0"/>
            <a:r>
              <a:rPr lang="en-GB"/>
              <a:t>Sweets</a:t>
            </a:r>
          </a:p>
          <a:p>
            <a:pPr lvl="0"/>
            <a:r>
              <a:rPr lang="en-GB"/>
              <a:t>Pillow</a:t>
            </a:r>
          </a:p>
          <a:p>
            <a:pPr lvl="0"/>
            <a:endParaRPr lang="en-GB"/>
          </a:p>
          <a:p>
            <a:pPr lvl="0"/>
            <a:r>
              <a:rPr lang="en-GB"/>
              <a:t>Oh now I need the toilet – Piece of toilet paper.  Keep going for a s long as you like.</a:t>
            </a:r>
          </a:p>
          <a:p>
            <a:pPr lvl="0"/>
            <a:endParaRPr lang="en-GB"/>
          </a:p>
          <a:p>
            <a:pPr lvl="0"/>
            <a:r>
              <a:rPr lang="en-GB"/>
              <a:t>Press the next slide to start the next 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BCE53-2D01-4A84-B76A-4867C98D546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F2B2FC-FC6B-495D-A1D6-65E0CF3F2A72}" type="slidenum">
              <a:t>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them all to make the loudest snoring noise.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E5B0644-1548-4ABF-A73A-22B5FEE2CF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1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98E9E4-0AEF-41AF-94F3-084608617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DE99A3-31BA-4194-829A-08DE991BE0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dirty="0"/>
              <a:t>P = 5</a:t>
            </a:r>
          </a:p>
          <a:p>
            <a:pPr lvl="0"/>
            <a:r>
              <a:rPr lang="en-GB" dirty="0"/>
              <a:t>B = 1</a:t>
            </a:r>
          </a:p>
          <a:p>
            <a:pPr lvl="0"/>
            <a:r>
              <a:rPr lang="en-GB" dirty="0"/>
              <a:t>A = 4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You can either make it easier or harder b revealing the Scout Promise on the screen.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9D5F7-006B-49C1-BAFA-4CCF5408A7E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10EAA6-B634-4697-9A4D-C79EAA2C72DC}" type="slidenum">
              <a:t>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BA9E53-0ACC-4AC7-8E54-3AD5DEE26C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092407-F083-44E7-A0EA-2185F5B7DF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dirty="0"/>
              <a:t>There are 682kJ per ½ Can of Heinz baked beans.   So 682 x 2 = 1364kJ – once they get the right answer – move onto the next slide.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If they don’t have Heinz at home then you will need to rely on other Scouts.</a:t>
            </a:r>
          </a:p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5A083-81A9-48DA-967B-323D61770A8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9A8557-55E4-48A6-AE11-DD2FF1D17672}" type="slidenum">
              <a:t>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C43790-CA26-4E5F-9325-4A455BB44C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F3388E-CA36-499E-B787-4E04883A81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4*5 = 20 + 3 = 23</a:t>
            </a:r>
          </a:p>
          <a:p>
            <a:pPr lvl="0"/>
            <a:r>
              <a:rPr lang="en-GB"/>
              <a:t>3 x 3 x 3= 27</a:t>
            </a:r>
          </a:p>
          <a:p>
            <a:pPr lvl="0"/>
            <a:r>
              <a:rPr lang="en-GB"/>
              <a:t>Door code is: 2327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5F389-DA0A-4D55-AAC0-6C51315A07E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08D2D1-B90E-4B39-93F1-2BBB24D6ADDF}" type="slidenum">
              <a:t>10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Bananas are worth 3</a:t>
            </a:r>
          </a:p>
          <a:p>
            <a:r>
              <a:rPr lang="en-GB" dirty="0"/>
              <a:t>Apples are worth 2</a:t>
            </a:r>
          </a:p>
          <a:p>
            <a:endParaRPr lang="en-GB" dirty="0"/>
          </a:p>
          <a:p>
            <a:r>
              <a:rPr lang="en-GB" dirty="0"/>
              <a:t>3 + 3 + 3 = 9</a:t>
            </a:r>
          </a:p>
          <a:p>
            <a:r>
              <a:rPr lang="en-GB" dirty="0"/>
              <a:t>9 x 3 – 6 = 21</a:t>
            </a:r>
          </a:p>
          <a:p>
            <a:endParaRPr lang="en-GB" dirty="0"/>
          </a:p>
          <a:p>
            <a:r>
              <a:rPr lang="en-GB" dirty="0"/>
              <a:t>6 + 2 + 3 = 11</a:t>
            </a:r>
          </a:p>
          <a:p>
            <a:r>
              <a:rPr lang="en-GB" dirty="0"/>
              <a:t>6 + 9 =15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E5B0644-1548-4ABF-A73A-22B5FEE2CFB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04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CA4E-719C-4C1B-ABEB-335024428B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79727-A84C-4254-AD83-A91FA94EC36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25B62-9D0F-490D-BB7C-1FB4CF2CCA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C55F65-7360-4A23-A58F-C8310BF393C6}" type="datetime1">
              <a:rPr lang="en-GB"/>
              <a:pPr lvl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0C412-66D5-4B0F-A8D0-BF746B705F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61FC-2C07-4F23-B24D-D6D2C4862F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0EA129-F65D-43D9-BCAB-A984782521F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794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03C95-123B-4399-A85D-C20D7E1B2A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655BA-7906-4B6F-A782-4E013C055EA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B5101-74E8-4188-B964-93A8993DD8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B8A07F-C010-490A-B2D9-D6EF385B4907}" type="datetime1">
              <a:rPr lang="en-GB"/>
              <a:pPr lvl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11559-E038-4E62-89DB-98198AB451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555E7-7D1B-489F-B59A-236A1BBF0A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D7B1E6-C0F6-4849-BECC-8631F592AE2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D52531-4A0C-4137-98A8-1B485D92209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0FC02-902C-450C-A492-899F0748D5D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60AFA-8392-49DD-AABA-AE0E5717AE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F7E24E-8553-4FD4-B0EF-4B15CCCB8B05}" type="datetime1">
              <a:rPr lang="en-GB"/>
              <a:pPr lvl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58030-2F42-47AC-93E0-0F8172F9D2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AFE30-F1A5-473C-B47A-7FCF4722E9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2ED0CA-6224-4931-9F09-6A0827039AF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5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B57A-4C17-4E32-9537-D25A0A55DE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36F2E-7670-4562-B738-02DB0E759C0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4A823-184D-46D6-8987-E3B9A37F6F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6D92D7-E82E-4C71-A7DF-F51997D7C061}" type="datetime1">
              <a:rPr lang="en-GB"/>
              <a:pPr lvl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BF062-E64A-494E-BF1C-289907A9F8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7A88B-8D2F-40D3-9210-D3188A0B95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1D857E-81E5-44F5-9D8A-AC6596A7914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391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E4666-76A8-412C-9B74-CB2045F02A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BBE8F-1BB0-4D16-8103-7BC4165C44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ACC44-88D9-4B62-8CB4-7E73070B2C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5AB8-5ECE-4524-A14A-16FBAC39F9DC}" type="datetime1">
              <a:rPr lang="en-GB"/>
              <a:pPr lvl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D71AC-9879-42AF-A9C0-7EC5B5D246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6639B-CA90-4DC0-A6E4-D738B403CD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76E18D-EA68-4D2C-B918-44C390691F8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7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F398-0462-48D8-9E35-B492B6B7E3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C0C10-4B1D-4C09-9A12-16D29D6467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65B9D-DBA2-4CF5-A5F6-3C9DE6E6063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EFD0A-987D-408B-967A-ED7B422751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A1E9A-C77F-41C3-915A-24E29780554C}" type="datetime1">
              <a:rPr lang="en-GB"/>
              <a:pPr lvl="0"/>
              <a:t>19/04/2020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BEA17-801D-485D-9DCB-4A61D64B7F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16D04-9BA0-45FA-A614-34F8E53BC0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7D1863-DEEF-4F61-BD3C-4BD75CCA82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16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161F-DCE2-4A9E-A2D7-2FDB1A53CF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5B68E-EBB0-446B-9F20-F660A7D957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79342-12DF-42BB-9EA3-18A464FE939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C17D2E-0FC8-47DA-A31E-5CD77DE219E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F4B97-85DD-43FD-AB52-94BFF4CC0E1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4D18C-B92F-4A39-AE0E-334FE2AF0F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93CD47-BBD3-4C84-9B19-90A18D6D2311}" type="datetime1">
              <a:rPr lang="en-GB"/>
              <a:pPr lvl="0"/>
              <a:t>19/04/2020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0135C-D6A4-4126-B467-80D0DACF2B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EAA4E9-53A1-4233-8A46-A67100F79B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4F777F-2FD4-48DF-8F60-63DB7AB71B8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18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67A4-C52A-42D2-B5D8-71A55CF1A5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22751-737D-4984-A05E-08D9FDA1ED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8E756-C8A1-43A8-B32C-D2566898C377}" type="datetime1">
              <a:rPr lang="en-GB"/>
              <a:pPr lvl="0"/>
              <a:t>19/04/2020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64821-C430-4C9A-A6FC-AE4B525B45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88C3E-6048-4957-8817-84FCAA790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A00468-A309-4AF5-873B-2A3E9F1BC50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6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033408-7A4D-4E23-910A-FE6368539C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F62F7B-CA61-4CB6-8F7D-A389662B9ECD}" type="datetime1">
              <a:rPr lang="en-GB"/>
              <a:pPr lvl="0"/>
              <a:t>19/04/2020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AF630-B70A-49B9-BD6E-DB3E003751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61BDF-70F2-4FCE-9770-280868E81A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530E01-EAE6-4D3A-8C47-D8925ED4611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8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5413D-1124-4EFB-BDEB-7633A8A92E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F93E0-5440-498F-89FA-196115B24F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2B38A-F8E4-4815-BB54-306C5FD8990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CCD83-4ACD-4567-9544-3A7F4D59B3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E7BCA2-AF54-441C-A3BB-A29A74B3A246}" type="datetime1">
              <a:rPr lang="en-GB"/>
              <a:pPr lvl="0"/>
              <a:t>19/04/2020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33D65-7930-4C60-AC61-A56845C7CC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7F366-9AC2-4FD1-88C9-A21DD5ACB1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9E058D-565B-41DB-9A50-43756ECA44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5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BF51-5E1E-48EA-B083-39C8ABCFBD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D0D0C2-5B7B-424E-AF79-60BFDB70F4C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0CD01-6C1A-4774-B11B-3532A8D7CB5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1CD7A-07B6-4C61-94B5-970E1C11A3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E4735F-18D6-4C6F-8563-5FC9C8378DC7}" type="datetime1">
              <a:rPr lang="en-GB"/>
              <a:pPr lvl="0"/>
              <a:t>19/04/2020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9E3B9-10D3-421C-B181-B373FFEEB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57E31-0346-48A5-9381-D1E06DA654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E29A7F-EF40-4F5A-871E-4EBD4A80762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9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F2776-6EDE-4A10-AE04-D074EA6F98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5682E-9704-4543-A3AD-0089228605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1956F-950B-4BC8-BD58-DECD2A5B10A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BFD0483-79A6-4B55-B34E-77070CD0F791}" type="datetime1">
              <a:rPr lang="en-GB"/>
              <a:pPr lvl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319C9-0D65-415F-BEE9-D630307BAFC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787B2-FEC4-4EAA-B699-FCCE6062CDE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8FBCAF4-BBE2-423D-A344-6BC15FF2279B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house in the middle of a field&#10;&#10;Description automatically generated">
            <a:extLst>
              <a:ext uri="{FF2B5EF4-FFF2-40B4-BE49-F238E27FC236}">
                <a16:creationId xmlns:a16="http://schemas.microsoft.com/office/drawing/2014/main" id="{8F64545A-3413-4D20-9830-188BAAC33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4052"/>
            <a:ext cx="12191996" cy="34544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2AA4CE8-1610-4472-968D-31147D6DC6D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1459473"/>
          </a:xfrm>
        </p:spPr>
        <p:txBody>
          <a:bodyPr/>
          <a:lstStyle/>
          <a:p>
            <a:pPr lvl="0"/>
            <a:r>
              <a:rPr lang="en-GB"/>
              <a:t>Escape to Hallowtree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3F8DF3D-7439-4D9B-B8C9-B48FAE358AB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107186"/>
            <a:ext cx="9144000" cy="1655758"/>
          </a:xfrm>
        </p:spPr>
        <p:txBody>
          <a:bodyPr/>
          <a:lstStyle/>
          <a:p>
            <a:pPr lvl="0"/>
            <a:r>
              <a:rPr lang="en-GB"/>
              <a:t>Carl Reeder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ADD92CD-A43D-4240-812B-1BA49EA4F5C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1"/>
            <a:ext cx="2233448" cy="2233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295E-3413-41FC-943A-21A5E6B18F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We are going Crate Stacking –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D54AB-B199-4BAE-A011-1072708E7E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87448" y="1690689"/>
            <a:ext cx="5834685" cy="5167310"/>
          </a:xfrm>
        </p:spPr>
        <p:txBody>
          <a:bodyPr/>
          <a:lstStyle/>
          <a:p>
            <a:pPr lvl="0"/>
            <a:r>
              <a:rPr lang="en-GB"/>
              <a:t>Go and ask John for Ropes, Helmets and Harnesses.</a:t>
            </a:r>
          </a:p>
          <a:p>
            <a:pPr lvl="0"/>
            <a:r>
              <a:rPr lang="en-GB"/>
              <a:t>John:  The Activity Store is behind</a:t>
            </a:r>
            <a:br>
              <a:rPr lang="en-GB"/>
            </a:br>
            <a:r>
              <a:rPr lang="en-GB"/>
              <a:t>the main hall. </a:t>
            </a:r>
          </a:p>
          <a:p>
            <a:pPr lvl="0"/>
            <a:r>
              <a:rPr lang="en-GB"/>
              <a:t>To get in you will need the following code.</a:t>
            </a:r>
          </a:p>
          <a:p>
            <a:pPr marL="0" lvl="0" indent="0">
              <a:buNone/>
            </a:pPr>
            <a:r>
              <a:rPr lang="en-GB"/>
              <a:t>3+4*5 for the first two digits,</a:t>
            </a:r>
          </a:p>
          <a:p>
            <a:pPr marL="0" lvl="0" indent="0">
              <a:buNone/>
            </a:pPr>
            <a:r>
              <a:rPr lang="en-GB"/>
              <a:t>3</a:t>
            </a:r>
            <a:r>
              <a:rPr lang="en-GB" baseline="30000"/>
              <a:t>3</a:t>
            </a:r>
            <a:r>
              <a:rPr lang="en-GB"/>
              <a:t> for the third and fourth digit. </a:t>
            </a:r>
            <a:r>
              <a:rPr lang="en-GB" sz="1800"/>
              <a:t>(3 cubed)</a:t>
            </a:r>
            <a:endParaRPr lang="en-GB"/>
          </a:p>
          <a:p>
            <a:pPr marL="0" lvl="0" indent="0">
              <a:buNone/>
            </a:pPr>
            <a:r>
              <a:rPr lang="en-GB"/>
              <a:t>Don’t forget BODMAS</a:t>
            </a:r>
          </a:p>
          <a:p>
            <a:pPr marL="0" lvl="0" indent="0">
              <a:buNone/>
            </a:pPr>
            <a:r>
              <a:rPr lang="en-GB"/>
              <a:t>Answer:</a:t>
            </a:r>
          </a:p>
          <a:p>
            <a:pPr marL="0" lvl="0" indent="0">
              <a:buNone/>
            </a:pPr>
            <a:endParaRPr lang="en-GB"/>
          </a:p>
          <a:p>
            <a:pPr marL="0" lvl="0" indent="0">
              <a:buNone/>
            </a:pPr>
            <a:endParaRPr lang="en-GB"/>
          </a:p>
          <a:p>
            <a:pPr lvl="0"/>
            <a:endParaRPr lang="en-GB"/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F846DEA2-E969-4D4D-A43E-7828CF020510}"/>
              </a:ext>
            </a:extLst>
          </p:cNvPr>
          <p:cNvGrpSpPr/>
          <p:nvPr/>
        </p:nvGrpSpPr>
        <p:grpSpPr>
          <a:xfrm>
            <a:off x="7429243" y="2330741"/>
            <a:ext cx="4436678" cy="1624614"/>
            <a:chOff x="7429243" y="2330741"/>
            <a:chExt cx="4436678" cy="1624614"/>
          </a:xfrm>
        </p:grpSpPr>
        <p:pic>
          <p:nvPicPr>
            <p:cNvPr id="5" name="Picture 4" descr="A house in the middle of a field&#10;&#10;Description automatically generated">
              <a:extLst>
                <a:ext uri="{FF2B5EF4-FFF2-40B4-BE49-F238E27FC236}">
                  <a16:creationId xmlns:a16="http://schemas.microsoft.com/office/drawing/2014/main" id="{4B1D71B9-5D24-4D17-8EA7-677221CA4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180" t="26201" r="64248" b="26770"/>
            <a:stretch>
              <a:fillRect/>
            </a:stretch>
          </p:blipFill>
          <p:spPr>
            <a:xfrm>
              <a:off x="9113843" y="2330741"/>
              <a:ext cx="2752078" cy="162461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Arrow: Right 4">
              <a:extLst>
                <a:ext uri="{FF2B5EF4-FFF2-40B4-BE49-F238E27FC236}">
                  <a16:creationId xmlns:a16="http://schemas.microsoft.com/office/drawing/2014/main" id="{ABD73D42-C7AC-433A-A43A-1824B402EA08}"/>
                </a:ext>
              </a:extLst>
            </p:cNvPr>
            <p:cNvSpPr/>
            <p:nvPr/>
          </p:nvSpPr>
          <p:spPr>
            <a:xfrm>
              <a:off x="7429243" y="3143048"/>
              <a:ext cx="2286000" cy="441719"/>
            </a:xfrm>
            <a:custGeom>
              <a:avLst>
                <a:gd name="f0" fmla="val 19513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+- 21600 0 f21"/>
                <a:gd name="f30" fmla="*/ f22 f13 1"/>
                <a:gd name="f31" fmla="*/ f21 f12 1"/>
                <a:gd name="f32" fmla="+- f25 0 f3"/>
                <a:gd name="f33" fmla="+- f26 0 f3"/>
                <a:gd name="f34" fmla="*/ 0 f27 1"/>
                <a:gd name="f35" fmla="*/ 21600 f27 1"/>
                <a:gd name="f36" fmla="*/ f29 f22 1"/>
                <a:gd name="f37" fmla="*/ f28 f13 1"/>
                <a:gd name="f38" fmla="*/ f36 1 10800"/>
                <a:gd name="f39" fmla="*/ f34 1 f27"/>
                <a:gd name="f40" fmla="*/ f35 1 f27"/>
                <a:gd name="f41" fmla="+- f21 f38 0"/>
                <a:gd name="f42" fmla="*/ f39 f12 1"/>
                <a:gd name="f43" fmla="*/ f39 f13 1"/>
                <a:gd name="f44" fmla="*/ f40 f13 1"/>
                <a:gd name="f45" fmla="*/ f41 f12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2" t="f30" r="f45" b="f37"/>
              <a:pathLst>
                <a:path w="21600" h="21600">
                  <a:moveTo>
                    <a:pt x="f7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8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7" y="f2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Door to Activity store</a:t>
              </a:r>
            </a:p>
          </p:txBody>
        </p:sp>
      </p:grpSp>
      <p:pic>
        <p:nvPicPr>
          <p:cNvPr id="7" name="Picture 10">
            <a:extLst>
              <a:ext uri="{FF2B5EF4-FFF2-40B4-BE49-F238E27FC236}">
                <a16:creationId xmlns:a16="http://schemas.microsoft.com/office/drawing/2014/main" id="{92D83BA2-5661-4F8C-9075-92C4160E88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702" t="12048" r="34467" b="37232"/>
          <a:stretch>
            <a:fillRect/>
          </a:stretch>
        </p:blipFill>
        <p:spPr>
          <a:xfrm>
            <a:off x="403762" y="1442484"/>
            <a:ext cx="2981593" cy="51810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 descr="A person in a blue shirt&#10;&#10;Description automatically generated">
            <a:extLst>
              <a:ext uri="{FF2B5EF4-FFF2-40B4-BE49-F238E27FC236}">
                <a16:creationId xmlns:a16="http://schemas.microsoft.com/office/drawing/2014/main" id="{6DA3D247-AC46-4864-AAB3-315C21FB89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344" r="25603"/>
          <a:stretch>
            <a:fillRect/>
          </a:stretch>
        </p:blipFill>
        <p:spPr>
          <a:xfrm>
            <a:off x="9715243" y="562154"/>
            <a:ext cx="1245449" cy="17606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51A2D150-8018-40A6-A5A0-33BC9BD42394}"/>
              </a:ext>
            </a:extLst>
          </p:cNvPr>
          <p:cNvSpPr txBox="1"/>
          <p:nvPr/>
        </p:nvSpPr>
        <p:spPr>
          <a:xfrm>
            <a:off x="5070759" y="5923236"/>
            <a:ext cx="368137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7613403D-1B3D-49CF-AEBA-E19400AEDEA5}"/>
              </a:ext>
            </a:extLst>
          </p:cNvPr>
          <p:cNvSpPr txBox="1"/>
          <p:nvPr/>
        </p:nvSpPr>
        <p:spPr>
          <a:xfrm>
            <a:off x="5790108" y="5916314"/>
            <a:ext cx="368137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EDB15D34-347B-46F9-A508-8AE4F8578A2A}"/>
              </a:ext>
            </a:extLst>
          </p:cNvPr>
          <p:cNvSpPr txBox="1"/>
          <p:nvPr/>
        </p:nvSpPr>
        <p:spPr>
          <a:xfrm>
            <a:off x="5438896" y="5916314"/>
            <a:ext cx="368137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3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D3DE6CF-82EC-484B-8C1D-E8EDAAADB346}"/>
              </a:ext>
            </a:extLst>
          </p:cNvPr>
          <p:cNvSpPr txBox="1"/>
          <p:nvPr/>
        </p:nvSpPr>
        <p:spPr>
          <a:xfrm>
            <a:off x="6141311" y="5916314"/>
            <a:ext cx="368137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7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FF70BBEF-8F13-4BA2-82E5-A31D593562E8}"/>
              </a:ext>
            </a:extLst>
          </p:cNvPr>
          <p:cNvSpPr/>
          <p:nvPr/>
        </p:nvSpPr>
        <p:spPr>
          <a:xfrm>
            <a:off x="5070759" y="5923236"/>
            <a:ext cx="326230" cy="492440"/>
          </a:xfrm>
          <a:prstGeom prst="rect">
            <a:avLst/>
          </a:pr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7EB6E8FF-5BD3-440A-9CBC-5EAF3F37F7C7}"/>
              </a:ext>
            </a:extLst>
          </p:cNvPr>
          <p:cNvSpPr/>
          <p:nvPr/>
        </p:nvSpPr>
        <p:spPr>
          <a:xfrm>
            <a:off x="5437360" y="5921270"/>
            <a:ext cx="326230" cy="492440"/>
          </a:xfrm>
          <a:prstGeom prst="rect">
            <a:avLst/>
          </a:pr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758D1AA6-39FA-4C19-8512-B231BC5E8158}"/>
              </a:ext>
            </a:extLst>
          </p:cNvPr>
          <p:cNvSpPr/>
          <p:nvPr/>
        </p:nvSpPr>
        <p:spPr>
          <a:xfrm>
            <a:off x="5793519" y="5923236"/>
            <a:ext cx="326230" cy="492440"/>
          </a:xfrm>
          <a:prstGeom prst="rect">
            <a:avLst/>
          </a:pr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01913313-5AEA-4FE8-9C6F-393EBD797697}"/>
              </a:ext>
            </a:extLst>
          </p:cNvPr>
          <p:cNvSpPr/>
          <p:nvPr/>
        </p:nvSpPr>
        <p:spPr>
          <a:xfrm>
            <a:off x="6158136" y="5923236"/>
            <a:ext cx="326230" cy="492440"/>
          </a:xfrm>
          <a:prstGeom prst="rect">
            <a:avLst/>
          </a:pr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17" name="Group 24">
            <a:extLst>
              <a:ext uri="{FF2B5EF4-FFF2-40B4-BE49-F238E27FC236}">
                <a16:creationId xmlns:a16="http://schemas.microsoft.com/office/drawing/2014/main" id="{811A2B52-FC23-492E-BEF6-A0B233787B19}"/>
              </a:ext>
            </a:extLst>
          </p:cNvPr>
          <p:cNvGrpSpPr/>
          <p:nvPr/>
        </p:nvGrpSpPr>
        <p:grpSpPr>
          <a:xfrm>
            <a:off x="6602041" y="4172462"/>
            <a:ext cx="5117787" cy="2333795"/>
            <a:chOff x="6602041" y="4172462"/>
            <a:chExt cx="5117787" cy="2333795"/>
          </a:xfrm>
        </p:grpSpPr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86570E6C-81FE-4E13-86BB-57E9CAA3BF0D}"/>
                </a:ext>
              </a:extLst>
            </p:cNvPr>
            <p:cNvSpPr txBox="1"/>
            <p:nvPr/>
          </p:nvSpPr>
          <p:spPr>
            <a:xfrm>
              <a:off x="6602041" y="6106143"/>
              <a:ext cx="4563048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Now take the gear to the climbing tower!</a:t>
              </a:r>
            </a:p>
          </p:txBody>
        </p:sp>
        <p:pic>
          <p:nvPicPr>
            <p:cNvPr id="19" name="Picture 23" descr="A piece of luggage&#10;&#10;Description automatically generated">
              <a:extLst>
                <a:ext uri="{FF2B5EF4-FFF2-40B4-BE49-F238E27FC236}">
                  <a16:creationId xmlns:a16="http://schemas.microsoft.com/office/drawing/2014/main" id="{4036FAE4-471C-4718-8B36-8ABDDD06E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33828" y="4172462"/>
              <a:ext cx="2286000" cy="190752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0" name="Smiley Face 26">
            <a:extLst>
              <a:ext uri="{FF2B5EF4-FFF2-40B4-BE49-F238E27FC236}">
                <a16:creationId xmlns:a16="http://schemas.microsoft.com/office/drawing/2014/main" id="{2B6215A1-AA4A-48E4-865F-EFE854B207CD}"/>
              </a:ext>
            </a:extLst>
          </p:cNvPr>
          <p:cNvSpPr/>
          <p:nvPr/>
        </p:nvSpPr>
        <p:spPr>
          <a:xfrm>
            <a:off x="1014188" y="4203862"/>
            <a:ext cx="427509" cy="403762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val f6"/>
              <a:gd name="f27" fmla="val f7"/>
              <a:gd name="f28" fmla="*/ 0 f8 1"/>
              <a:gd name="f29" fmla="*/ f6 f1 1"/>
              <a:gd name="f30" fmla="*/ f12 f1 1"/>
              <a:gd name="f31" fmla="pin 15510 f0 17520"/>
              <a:gd name="f32" fmla="*/ f22 f1 1"/>
              <a:gd name="f33" fmla="*/ f23 f1 1"/>
              <a:gd name="f34" fmla="+- f27 0 f26"/>
              <a:gd name="f35" fmla="val f31"/>
              <a:gd name="f36" fmla="*/ f28 1 f3"/>
              <a:gd name="f37" fmla="*/ f29 1 f3"/>
              <a:gd name="f38" fmla="*/ f30 1 f3"/>
              <a:gd name="f39" fmla="*/ f31 f25 1"/>
              <a:gd name="f40" fmla="*/ f32 1 f3"/>
              <a:gd name="f41" fmla="*/ f33 1 f3"/>
              <a:gd name="f42" fmla="*/ f34 1 21600"/>
              <a:gd name="f43" fmla="+- f35 0 15510"/>
              <a:gd name="f44" fmla="+- 0 0 f36"/>
              <a:gd name="f45" fmla="+- f37 0 f2"/>
              <a:gd name="f46" fmla="+- f38 0 f2"/>
              <a:gd name="f47" fmla="+- f40 0 f2"/>
              <a:gd name="f48" fmla="+- f41 0 f2"/>
              <a:gd name="f49" fmla="*/ 10800 f42 1"/>
              <a:gd name="f50" fmla="*/ 3200 f42 1"/>
              <a:gd name="f51" fmla="*/ 18400 f42 1"/>
              <a:gd name="f52" fmla="*/ 3160 f42 1"/>
              <a:gd name="f53" fmla="*/ 18440 f42 1"/>
              <a:gd name="f54" fmla="+- 17520 0 f43"/>
              <a:gd name="f55" fmla="+- 15510 f43 0"/>
              <a:gd name="f56" fmla="*/ f44 f1 1"/>
              <a:gd name="f57" fmla="+- f46 0 f45"/>
              <a:gd name="f58" fmla="*/ f56 1 f8"/>
              <a:gd name="f59" fmla="*/ f49 1 f42"/>
              <a:gd name="f60" fmla="*/ f52 1 f42"/>
              <a:gd name="f61" fmla="*/ f53 1 f42"/>
              <a:gd name="f62" fmla="*/ f50 1 f42"/>
              <a:gd name="f63" fmla="*/ f51 1 f42"/>
              <a:gd name="f64" fmla="+- f58 0 f2"/>
              <a:gd name="f65" fmla="*/ f59 f24 1"/>
              <a:gd name="f66" fmla="*/ f62 f24 1"/>
              <a:gd name="f67" fmla="*/ f63 f24 1"/>
              <a:gd name="f68" fmla="*/ f63 f25 1"/>
              <a:gd name="f69" fmla="*/ f62 f25 1"/>
              <a:gd name="f70" fmla="*/ f60 f24 1"/>
              <a:gd name="f71" fmla="*/ f60 f25 1"/>
              <a:gd name="f72" fmla="*/ f61 f25 1"/>
              <a:gd name="f73" fmla="*/ f61 f24 1"/>
              <a:gd name="f74" fmla="+- f64 f2 0"/>
              <a:gd name="f75" fmla="*/ f74 f8 1"/>
              <a:gd name="f76" fmla="*/ f75 1 f1"/>
              <a:gd name="f77" fmla="+- 0 0 f76"/>
              <a:gd name="f78" fmla="+- 0 0 f77"/>
              <a:gd name="f79" fmla="*/ f78 f1 1"/>
              <a:gd name="f80" fmla="*/ f79 1 f8"/>
              <a:gd name="f81" fmla="+- f80 0 f2"/>
              <a:gd name="f82" fmla="cos 1 f81"/>
              <a:gd name="f83" fmla="sin 1 f81"/>
              <a:gd name="f84" fmla="+- 0 0 f82"/>
              <a:gd name="f85" fmla="+- 0 0 f83"/>
              <a:gd name="f86" fmla="+- 0 0 f84"/>
              <a:gd name="f87" fmla="+- 0 0 f85"/>
              <a:gd name="f88" fmla="val f86"/>
              <a:gd name="f89" fmla="val f87"/>
              <a:gd name="f90" fmla="+- 0 0 f88"/>
              <a:gd name="f91" fmla="+- 0 0 f89"/>
              <a:gd name="f92" fmla="*/ 10800 f90 1"/>
              <a:gd name="f93" fmla="*/ 10800 f91 1"/>
              <a:gd name="f94" fmla="*/ 1165 f90 1"/>
              <a:gd name="f95" fmla="*/ 1165 f91 1"/>
              <a:gd name="f96" fmla="*/ f92 f92 1"/>
              <a:gd name="f97" fmla="*/ f93 f93 1"/>
              <a:gd name="f98" fmla="*/ f94 f94 1"/>
              <a:gd name="f99" fmla="*/ f95 f95 1"/>
              <a:gd name="f100" fmla="+- f96 f97 0"/>
              <a:gd name="f101" fmla="+- f98 f99 0"/>
              <a:gd name="f102" fmla="sqrt f100"/>
              <a:gd name="f103" fmla="sqrt f101"/>
              <a:gd name="f104" fmla="*/ f11 1 f102"/>
              <a:gd name="f105" fmla="*/ f14 1 f103"/>
              <a:gd name="f106" fmla="*/ f90 f104 1"/>
              <a:gd name="f107" fmla="*/ f91 f104 1"/>
              <a:gd name="f108" fmla="*/ f90 f105 1"/>
              <a:gd name="f109" fmla="*/ f91 f105 1"/>
              <a:gd name="f110" fmla="+- 10800 0 f106"/>
              <a:gd name="f111" fmla="+- 10800 0 f107"/>
              <a:gd name="f112" fmla="+- 7305 0 f108"/>
              <a:gd name="f113" fmla="+- 7515 0 f109"/>
              <a:gd name="f114" fmla="+- 14295 0 f108"/>
            </a:gdLst>
            <a:ahLst>
              <a:ahXY gdRefY="f0" minY="f9" maxY="f10">
                <a:pos x="f65" y="f3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0" y="f71"/>
              </a:cxn>
              <a:cxn ang="f48">
                <a:pos x="f70" y="f72"/>
              </a:cxn>
              <a:cxn ang="f48">
                <a:pos x="f73" y="f72"/>
              </a:cxn>
              <a:cxn ang="f47">
                <a:pos x="f73" y="f71"/>
              </a:cxn>
            </a:cxnLst>
            <a:rect l="f66" t="f69" r="f67" b="f68"/>
            <a:pathLst>
              <a:path w="21600" h="21600">
                <a:moveTo>
                  <a:pt x="f110" y="f111"/>
                </a:moveTo>
                <a:arcTo wR="f13" hR="f13" stAng="f45" swAng="f57"/>
                <a:close/>
              </a:path>
              <a:path w="21600" h="21600">
                <a:moveTo>
                  <a:pt x="f112" y="f113"/>
                </a:moveTo>
                <a:arcTo wR="f15" hR="f15" stAng="f45" swAng="f57"/>
                <a:close/>
              </a:path>
              <a:path w="21600" h="21600">
                <a:moveTo>
                  <a:pt x="f114" y="f113"/>
                </a:moveTo>
                <a:arcTo wR="f15" hR="f15" stAng="f45" swAng="f57"/>
                <a:close/>
              </a:path>
              <a:path w="21600" h="21600" fill="none">
                <a:moveTo>
                  <a:pt x="f16" y="f54"/>
                </a:moveTo>
                <a:cubicBezTo>
                  <a:pt x="f17" y="f55"/>
                  <a:pt x="f18" y="f55"/>
                  <a:pt x="f19" y="f54"/>
                </a:cubicBezTo>
              </a:path>
            </a:pathLst>
          </a:cu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 cap="flat">
            <a:solidFill>
              <a:srgbClr val="0D0D0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1389 L -0.0013 0.01389 C -0.01758 0.01273 -0.02513 0.02639 -0.0276 0.00695 C -0.02799 0.00347 -0.02812 -1.11111E-6 -0.02864 -0.00347 C -0.02904 -0.00648 -0.02995 -0.00926 -0.03047 -0.01204 C -0.02773 -0.04467 -0.03008 -0.02407 -0.02669 -0.04676 C -0.02409 -0.06342 -0.02669 -0.05694 -0.02174 -0.06574 C -0.02083 -0.06991 -0.01966 -0.07384 -0.01888 -0.07801 C -0.01823 -0.08125 -0.0181 -0.08819 -0.01693 -0.0919 C -0.01614 -0.09421 -0.01497 -0.0963 -0.01393 -0.09861 C -0.0112 -0.12361 -0.0151 -0.09282 -0.01107 -0.11435 C -0.0082 -0.1294 -0.01211 -0.11759 -0.00807 -0.12824 C -0.00781 -0.13102 -0.00755 -0.13403 -0.00716 -0.1368 C -0.0069 -0.13912 -0.00638 -0.14143 -0.00625 -0.14375 C -0.00573 -0.15069 -0.0056 -0.15764 -0.00521 -0.16458 C -0.00495 -0.17037 -0.00456 -0.17616 -0.0043 -0.18194 C -0.00456 -0.20671 -0.00443 -0.23148 -0.00521 -0.25648 C -0.00586 -0.27755 -0.00885 -0.2787 -0.00625 -0.29792 C -0.0056 -0.30162 -0.00417 -0.30486 -0.00325 -0.30833 C -0.00286 -0.30995 -0.00312 -0.3125 -0.00234 -0.31366 C 0.00065 -0.3169 0.00417 -0.31829 0.00742 -0.3206 L 0.01237 -0.32384 C 0.03008 -0.31944 0.02136 -0.3206 0.03867 -0.3206 L 0.03867 -0.3206 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54 -0.32199 L 0.04154 -0.32199 C 0.03854 -0.32106 0.03568 -0.31944 0.03268 -0.31875 C 0.02943 -0.31782 0.02617 -0.31805 0.02292 -0.3169 C 0.01901 -0.31574 0.01524 -0.31342 0.01133 -0.3118 C 0.01003 -0.30995 0.00846 -0.30856 0.00742 -0.30648 C 0.00651 -0.30509 0.00612 -0.30301 0.00547 -0.30139 C 0.00417 -0.29838 0.00287 -0.2956 0.00156 -0.29259 C -0.00091 -0.27963 -0.0013 -0.28264 0.00052 -0.26667 C 0.00091 -0.26319 0.0013 -0.25926 0.00248 -0.25625 C 0.00313 -0.25486 0.00456 -0.25532 0.00547 -0.25463 C 0.00716 -0.25301 0.00873 -0.25116 0.01029 -0.2493 C 0.01341 -0.24097 0.01185 -0.24421 0.0181 -0.23542 C 0.01901 -0.23426 0.01992 -0.23287 0.02096 -0.23194 C 0.02292 -0.23055 0.02682 -0.22847 0.02682 -0.22847 C 0.03008 -0.22917 0.03346 -0.2287 0.03659 -0.23032 C 0.03984 -0.23217 0.03984 -0.23819 0.0405 -0.24236 C 0.04076 -0.24421 0.04115 -0.24583 0.04154 -0.24768 C 0.04115 -0.2493 0.04115 -0.25139 0.0405 -0.25278 C 0.03945 -0.25555 0.03815 -0.25787 0.03659 -0.25972 C 0.03581 -0.26088 0.03477 -0.26134 0.03373 -0.26157 C 0.02917 -0.26204 0.02461 -0.26157 0.02005 -0.26157 L 0.02591 -0.26157 L 0.02591 -0.26157 L 0.02487 -0.2581 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5 -0.2544 L 0.02695 -0.2544 C 0.03008 -0.25278 0.03346 -0.25116 0.03659 -0.2493 C 0.03828 -0.24838 0.03971 -0.2463 0.04154 -0.24583 C 0.04727 -0.24444 0.05313 -0.24467 0.05899 -0.24421 C 0.06094 -0.24352 0.06302 -0.24352 0.06484 -0.24236 C 0.06628 -0.24167 0.06745 -0.24005 0.06875 -0.23889 C 0.07578 -0.23333 0.07162 -0.23796 0.07852 -0.23032 C 0.08047 -0.22801 0.08268 -0.22639 0.08438 -0.22338 C 0.08529 -0.22176 0.0862 -0.21967 0.08724 -0.21829 C 0.08906 -0.21574 0.09076 -0.21227 0.0931 -0.21134 L 0.10287 -0.20787 C 0.10417 -0.20671 0.10534 -0.20509 0.10677 -0.2044 C 0.11107 -0.20208 0.11406 -0.20278 0.11849 -0.20278 L 0.11849 -0.20278 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20" grpId="0" animBg="1"/>
      <p:bldP spid="20" grpId="1" animBg="1"/>
      <p:bldP spid="2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3673-C767-4EF1-8B7E-D4D1C3EF2BC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Crate Stacking –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89C1F-F246-495A-A605-6AC64F6CC6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7237018" cy="571344"/>
          </a:xfrm>
        </p:spPr>
        <p:txBody>
          <a:bodyPr/>
          <a:lstStyle/>
          <a:p>
            <a:pPr lvl="0"/>
            <a:r>
              <a:rPr lang="en-GB"/>
              <a:t>Get key code to gain access to climbing tower.</a:t>
            </a:r>
          </a:p>
        </p:txBody>
      </p:sp>
      <p:pic>
        <p:nvPicPr>
          <p:cNvPr id="4" name="Picture 6" descr="A close up of a tower&#10;&#10;Description automatically generated">
            <a:extLst>
              <a:ext uri="{FF2B5EF4-FFF2-40B4-BE49-F238E27FC236}">
                <a16:creationId xmlns:a16="http://schemas.microsoft.com/office/drawing/2014/main" id="{8BB0991F-68C0-4E2A-AF51-F440E4718A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030"/>
          <a:stretch>
            <a:fillRect/>
          </a:stretch>
        </p:blipFill>
        <p:spPr>
          <a:xfrm>
            <a:off x="8704612" y="0"/>
            <a:ext cx="3512374" cy="68900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7" descr="A close up of a banana&#10;&#10;Description automatically generated">
            <a:extLst>
              <a:ext uri="{FF2B5EF4-FFF2-40B4-BE49-F238E27FC236}">
                <a16:creationId xmlns:a16="http://schemas.microsoft.com/office/drawing/2014/main" id="{566F57C4-5675-4ED9-81A4-12ADB7B463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16" r="15151"/>
          <a:stretch>
            <a:fillRect/>
          </a:stretch>
        </p:blipFill>
        <p:spPr>
          <a:xfrm>
            <a:off x="2451588" y="3244446"/>
            <a:ext cx="622084" cy="4993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 descr="A picture containing fruit, banana&#10;&#10;Description automatically generated">
            <a:extLst>
              <a:ext uri="{FF2B5EF4-FFF2-40B4-BE49-F238E27FC236}">
                <a16:creationId xmlns:a16="http://schemas.microsoft.com/office/drawing/2014/main" id="{F9D80DEC-7850-4A93-98A4-940C15B8D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1335" y="2525993"/>
            <a:ext cx="573557" cy="492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1" descr="A close up of a banana&#10;&#10;Description automatically generated">
            <a:extLst>
              <a:ext uri="{FF2B5EF4-FFF2-40B4-BE49-F238E27FC236}">
                <a16:creationId xmlns:a16="http://schemas.microsoft.com/office/drawing/2014/main" id="{AC98836E-0239-47F7-97E3-644EC6373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1335" y="3223287"/>
            <a:ext cx="598666" cy="4993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2" descr="A picture containing fruit, banana&#10;&#10;Description automatically generated">
            <a:extLst>
              <a:ext uri="{FF2B5EF4-FFF2-40B4-BE49-F238E27FC236}">
                <a16:creationId xmlns:a16="http://schemas.microsoft.com/office/drawing/2014/main" id="{74A04BFA-2462-41F7-B7FB-8BA0205FB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47914" y="2551148"/>
            <a:ext cx="573557" cy="492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3" descr="A picture containing fruit, banana&#10;&#10;Description automatically generated">
            <a:extLst>
              <a:ext uri="{FF2B5EF4-FFF2-40B4-BE49-F238E27FC236}">
                <a16:creationId xmlns:a16="http://schemas.microsoft.com/office/drawing/2014/main" id="{439968BA-37EB-4D93-A52E-00FC4EF6B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94484" y="2559305"/>
            <a:ext cx="573557" cy="4923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C2711C78-0CDD-42D9-A26A-4DF1DC280952}"/>
              </a:ext>
            </a:extLst>
          </p:cNvPr>
          <p:cNvSpPr txBox="1"/>
          <p:nvPr/>
        </p:nvSpPr>
        <p:spPr>
          <a:xfrm>
            <a:off x="1226219" y="2599684"/>
            <a:ext cx="273451" cy="3782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5B36655F-6F4D-44EA-851D-55FD2B798542}"/>
              </a:ext>
            </a:extLst>
          </p:cNvPr>
          <p:cNvSpPr txBox="1"/>
          <p:nvPr/>
        </p:nvSpPr>
        <p:spPr>
          <a:xfrm>
            <a:off x="2181282" y="2598093"/>
            <a:ext cx="273451" cy="3782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BFF0BBFA-4DBC-494C-B8B8-38F4DBCE9871}"/>
              </a:ext>
            </a:extLst>
          </p:cNvPr>
          <p:cNvSpPr txBox="1"/>
          <p:nvPr/>
        </p:nvSpPr>
        <p:spPr>
          <a:xfrm>
            <a:off x="3044522" y="2598093"/>
            <a:ext cx="90217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=  9</a:t>
            </a:r>
          </a:p>
        </p:txBody>
      </p:sp>
      <p:pic>
        <p:nvPicPr>
          <p:cNvPr id="13" name="Picture 18" descr="A picture containing fruit, banana&#10;&#10;Description automatically generated">
            <a:extLst>
              <a:ext uri="{FF2B5EF4-FFF2-40B4-BE49-F238E27FC236}">
                <a16:creationId xmlns:a16="http://schemas.microsoft.com/office/drawing/2014/main" id="{9F6BB2C1-4DD3-459F-A871-B991B82D9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59682" y="3230383"/>
            <a:ext cx="573557" cy="4923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Box 20">
            <a:extLst>
              <a:ext uri="{FF2B5EF4-FFF2-40B4-BE49-F238E27FC236}">
                <a16:creationId xmlns:a16="http://schemas.microsoft.com/office/drawing/2014/main" id="{B144976D-4604-40B2-B5F2-19ACAB68F056}"/>
              </a:ext>
            </a:extLst>
          </p:cNvPr>
          <p:cNvSpPr txBox="1"/>
          <p:nvPr/>
        </p:nvSpPr>
        <p:spPr>
          <a:xfrm>
            <a:off x="1237997" y="3278928"/>
            <a:ext cx="273451" cy="3782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x</a:t>
            </a: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E5E7A4AE-2100-4202-AA99-B1616E2A4F76}"/>
              </a:ext>
            </a:extLst>
          </p:cNvPr>
          <p:cNvSpPr txBox="1"/>
          <p:nvPr/>
        </p:nvSpPr>
        <p:spPr>
          <a:xfrm>
            <a:off x="2193060" y="3277337"/>
            <a:ext cx="273451" cy="3782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9C598D58-6608-4BD1-A2E2-C715723C7C1C}"/>
              </a:ext>
            </a:extLst>
          </p:cNvPr>
          <p:cNvSpPr txBox="1"/>
          <p:nvPr/>
        </p:nvSpPr>
        <p:spPr>
          <a:xfrm>
            <a:off x="3056299" y="3277337"/>
            <a:ext cx="27345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=</a:t>
            </a:r>
          </a:p>
        </p:txBody>
      </p:sp>
      <p:pic>
        <p:nvPicPr>
          <p:cNvPr id="17" name="Picture 25" descr="A picture containing fruit, banana&#10;&#10;Description automatically generated">
            <a:extLst>
              <a:ext uri="{FF2B5EF4-FFF2-40B4-BE49-F238E27FC236}">
                <a16:creationId xmlns:a16="http://schemas.microsoft.com/office/drawing/2014/main" id="{05AE84E9-4BCE-4725-B7A5-A0E8C3564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09313" y="2516264"/>
            <a:ext cx="573557" cy="4923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TextBox 26">
            <a:extLst>
              <a:ext uri="{FF2B5EF4-FFF2-40B4-BE49-F238E27FC236}">
                <a16:creationId xmlns:a16="http://schemas.microsoft.com/office/drawing/2014/main" id="{CD7BBAE2-5596-4058-B630-F9F3527E4EB3}"/>
              </a:ext>
            </a:extLst>
          </p:cNvPr>
          <p:cNvSpPr txBox="1"/>
          <p:nvPr/>
        </p:nvSpPr>
        <p:spPr>
          <a:xfrm>
            <a:off x="5241048" y="2556644"/>
            <a:ext cx="273451" cy="3782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12F5333D-7563-4D40-ADE3-D425EEEEE1B2}"/>
              </a:ext>
            </a:extLst>
          </p:cNvPr>
          <p:cNvSpPr txBox="1"/>
          <p:nvPr/>
        </p:nvSpPr>
        <p:spPr>
          <a:xfrm>
            <a:off x="3329751" y="3286216"/>
            <a:ext cx="44844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21</a:t>
            </a: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565147C1-7E24-4150-86FE-D37E54C7EDD5}"/>
              </a:ext>
            </a:extLst>
          </p:cNvPr>
          <p:cNvSpPr txBox="1"/>
          <p:nvPr/>
        </p:nvSpPr>
        <p:spPr>
          <a:xfrm>
            <a:off x="7059350" y="2555053"/>
            <a:ext cx="90217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=  11</a:t>
            </a:r>
          </a:p>
        </p:txBody>
      </p:sp>
      <p:sp>
        <p:nvSpPr>
          <p:cNvPr id="21" name="Rectangle 29">
            <a:extLst>
              <a:ext uri="{FF2B5EF4-FFF2-40B4-BE49-F238E27FC236}">
                <a16:creationId xmlns:a16="http://schemas.microsoft.com/office/drawing/2014/main" id="{675FC60D-17C1-49DD-8E6F-A5E2A0329925}"/>
              </a:ext>
            </a:extLst>
          </p:cNvPr>
          <p:cNvSpPr/>
          <p:nvPr/>
        </p:nvSpPr>
        <p:spPr>
          <a:xfrm>
            <a:off x="3329751" y="3277337"/>
            <a:ext cx="461022" cy="369335"/>
          </a:xfrm>
          <a:prstGeom prst="rect">
            <a:avLst/>
          </a:pr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2" name="Picture 2" descr="Image result for apples">
            <a:extLst>
              <a:ext uri="{FF2B5EF4-FFF2-40B4-BE49-F238E27FC236}">
                <a16:creationId xmlns:a16="http://schemas.microsoft.com/office/drawing/2014/main" id="{266BF000-7F14-429D-9165-F7FEED91393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596771" y="3176771"/>
            <a:ext cx="755989" cy="5713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Picture 31" descr="A red apple&#10;&#10;Description automatically generated">
            <a:extLst>
              <a:ext uri="{FF2B5EF4-FFF2-40B4-BE49-F238E27FC236}">
                <a16:creationId xmlns:a16="http://schemas.microsoft.com/office/drawing/2014/main" id="{5C8770C7-A354-4DB2-8ECF-414AEA3474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2448" y="2551541"/>
            <a:ext cx="411544" cy="3693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33" descr="A close up of a banana&#10;&#10;Description automatically generated">
            <a:extLst>
              <a:ext uri="{FF2B5EF4-FFF2-40B4-BE49-F238E27FC236}">
                <a16:creationId xmlns:a16="http://schemas.microsoft.com/office/drawing/2014/main" id="{241389B9-80D1-4D19-B363-8B41CCF720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16" r="15151"/>
          <a:stretch>
            <a:fillRect/>
          </a:stretch>
        </p:blipFill>
        <p:spPr>
          <a:xfrm>
            <a:off x="4628253" y="2476908"/>
            <a:ext cx="622084" cy="4993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5" name="Rectangle 32">
            <a:extLst>
              <a:ext uri="{FF2B5EF4-FFF2-40B4-BE49-F238E27FC236}">
                <a16:creationId xmlns:a16="http://schemas.microsoft.com/office/drawing/2014/main" id="{B7288509-557F-4A5E-9F93-A6DFF5790041}"/>
              </a:ext>
            </a:extLst>
          </p:cNvPr>
          <p:cNvSpPr/>
          <p:nvPr/>
        </p:nvSpPr>
        <p:spPr>
          <a:xfrm>
            <a:off x="6051608" y="2561078"/>
            <a:ext cx="300078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</a:t>
            </a:r>
          </a:p>
        </p:txBody>
      </p:sp>
      <p:pic>
        <p:nvPicPr>
          <p:cNvPr id="26" name="Picture 35" descr="A close up of a banana&#10;&#10;Description automatically generated">
            <a:extLst>
              <a:ext uri="{FF2B5EF4-FFF2-40B4-BE49-F238E27FC236}">
                <a16:creationId xmlns:a16="http://schemas.microsoft.com/office/drawing/2014/main" id="{70676384-0EA0-4B94-99B3-E6D390566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84085" y="3196760"/>
            <a:ext cx="598666" cy="4993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7" name="TextBox 36">
            <a:extLst>
              <a:ext uri="{FF2B5EF4-FFF2-40B4-BE49-F238E27FC236}">
                <a16:creationId xmlns:a16="http://schemas.microsoft.com/office/drawing/2014/main" id="{A71ACF1F-EBC0-4DA5-A41E-AAFC92C32161}"/>
              </a:ext>
            </a:extLst>
          </p:cNvPr>
          <p:cNvSpPr txBox="1"/>
          <p:nvPr/>
        </p:nvSpPr>
        <p:spPr>
          <a:xfrm>
            <a:off x="5303520" y="3257357"/>
            <a:ext cx="273451" cy="3782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</a:t>
            </a:r>
          </a:p>
        </p:txBody>
      </p:sp>
      <p:sp>
        <p:nvSpPr>
          <p:cNvPr id="28" name="TextBox 37">
            <a:extLst>
              <a:ext uri="{FF2B5EF4-FFF2-40B4-BE49-F238E27FC236}">
                <a16:creationId xmlns:a16="http://schemas.microsoft.com/office/drawing/2014/main" id="{0F169A96-48DB-4973-8EE3-C036022BB5A1}"/>
              </a:ext>
            </a:extLst>
          </p:cNvPr>
          <p:cNvSpPr txBox="1"/>
          <p:nvPr/>
        </p:nvSpPr>
        <p:spPr>
          <a:xfrm>
            <a:off x="6164418" y="3266236"/>
            <a:ext cx="27345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=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6760B734-E167-4A7C-8CD2-9494D3771CCA}"/>
              </a:ext>
            </a:extLst>
          </p:cNvPr>
          <p:cNvSpPr txBox="1"/>
          <p:nvPr/>
        </p:nvSpPr>
        <p:spPr>
          <a:xfrm>
            <a:off x="6503423" y="3266236"/>
            <a:ext cx="46101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15</a:t>
            </a:r>
          </a:p>
        </p:txBody>
      </p:sp>
      <p:sp>
        <p:nvSpPr>
          <p:cNvPr id="30" name="Rectangle 39">
            <a:extLst>
              <a:ext uri="{FF2B5EF4-FFF2-40B4-BE49-F238E27FC236}">
                <a16:creationId xmlns:a16="http://schemas.microsoft.com/office/drawing/2014/main" id="{7C3ED3CD-0BD3-4349-81F6-EDB7EC7EE916}"/>
              </a:ext>
            </a:extLst>
          </p:cNvPr>
          <p:cNvSpPr/>
          <p:nvPr/>
        </p:nvSpPr>
        <p:spPr>
          <a:xfrm>
            <a:off x="6532583" y="3266236"/>
            <a:ext cx="461022" cy="369335"/>
          </a:xfrm>
          <a:prstGeom prst="rect">
            <a:avLst/>
          </a:pr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DFD599-D401-4B20-A6D7-5785CA78AEF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0711" t="30993" r="8511" b="56412"/>
          <a:stretch>
            <a:fillRect/>
          </a:stretch>
        </p:blipFill>
        <p:spPr>
          <a:xfrm>
            <a:off x="4664043" y="4935986"/>
            <a:ext cx="310722" cy="2663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D5D56E-48F5-46DC-B484-3A49F8DDBBC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59370"/>
          <a:stretch>
            <a:fillRect/>
          </a:stretch>
        </p:blipFill>
        <p:spPr>
          <a:xfrm>
            <a:off x="3593189" y="4352068"/>
            <a:ext cx="1495428" cy="8591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3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CEF4C3-77E0-4548-9BD1-9A9C7D22704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4408"/>
          <a:stretch>
            <a:fillRect/>
          </a:stretch>
        </p:blipFill>
        <p:spPr>
          <a:xfrm>
            <a:off x="3560252" y="5202314"/>
            <a:ext cx="1495428" cy="11755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4" name="TextBox 49">
            <a:extLst>
              <a:ext uri="{FF2B5EF4-FFF2-40B4-BE49-F238E27FC236}">
                <a16:creationId xmlns:a16="http://schemas.microsoft.com/office/drawing/2014/main" id="{5C13D61C-F6B5-4402-9016-3FD6361A1199}"/>
              </a:ext>
            </a:extLst>
          </p:cNvPr>
          <p:cNvSpPr txBox="1"/>
          <p:nvPr/>
        </p:nvSpPr>
        <p:spPr>
          <a:xfrm>
            <a:off x="3745153" y="5563639"/>
            <a:ext cx="1125626" cy="461662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2 1 1 5</a:t>
            </a:r>
          </a:p>
        </p:txBody>
      </p:sp>
      <p:pic>
        <p:nvPicPr>
          <p:cNvPr id="35" name="Picture 55" descr="A picture containing outdoor, riding, man, boy&#10;&#10;Description automatically generated">
            <a:extLst>
              <a:ext uri="{FF2B5EF4-FFF2-40B4-BE49-F238E27FC236}">
                <a16:creationId xmlns:a16="http://schemas.microsoft.com/office/drawing/2014/main" id="{EFD72AD7-19A0-4751-86E9-D00595B5D1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13">
            <a:off x="6067556" y="4223064"/>
            <a:ext cx="2988990" cy="22417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0375 0.34051 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17526 0.34097 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00013 -0.03194 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9" grpId="0"/>
      <p:bldP spid="29" grpId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955F0-6C4B-4A6B-BBDC-346D87C52A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Crate Stacking Part 3</a:t>
            </a:r>
            <a:br>
              <a:rPr lang="en-GB"/>
            </a:br>
            <a:r>
              <a:rPr lang="en-GB" sz="3200"/>
              <a:t>You have 1 minute to…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72EFF-3E93-45E4-A307-2109201EB63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8210790" cy="4351336"/>
          </a:xfrm>
        </p:spPr>
        <p:txBody>
          <a:bodyPr/>
          <a:lstStyle/>
          <a:p>
            <a:pPr lvl="0"/>
            <a:r>
              <a:rPr lang="en-GB" dirty="0"/>
              <a:t>Find building blocks – Jenga blocks, Dice or DVDs you decide – Go!</a:t>
            </a:r>
          </a:p>
          <a:p>
            <a:pPr lvl="0"/>
            <a:r>
              <a:rPr lang="en-GB" dirty="0"/>
              <a:t>Build the tallest tower – Go!</a:t>
            </a:r>
          </a:p>
          <a:p>
            <a:pPr lvl="0"/>
            <a:r>
              <a:rPr lang="en-GB" dirty="0"/>
              <a:t>To find a tape measure and measure your tower – Go!</a:t>
            </a:r>
          </a:p>
          <a:p>
            <a:pPr lvl="0"/>
            <a:r>
              <a:rPr lang="en-GB" dirty="0"/>
              <a:t>(If your tower falls or you don’t have a tape measure you lose).</a:t>
            </a:r>
          </a:p>
          <a:p>
            <a:pPr lvl="0"/>
            <a:r>
              <a:rPr lang="en-GB" dirty="0"/>
              <a:t>Write your answer in centimetres on the back of the Tent Card and hold it up to the camera.</a:t>
            </a:r>
          </a:p>
        </p:txBody>
      </p:sp>
      <p:pic>
        <p:nvPicPr>
          <p:cNvPr id="4" name="Picture 4" descr="A picture containing man, air, riding, board&#10;&#10;Description automatically generated">
            <a:extLst>
              <a:ext uri="{FF2B5EF4-FFF2-40B4-BE49-F238E27FC236}">
                <a16:creationId xmlns:a16="http://schemas.microsoft.com/office/drawing/2014/main" id="{0AFF84E3-0CA8-43F7-BD55-52B3E313B9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27" b="32145"/>
          <a:stretch>
            <a:fillRect/>
          </a:stretch>
        </p:blipFill>
        <p:spPr>
          <a:xfrm rot="5400013">
            <a:off x="7296395" y="1962399"/>
            <a:ext cx="6858000" cy="29332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829E-9E05-4DFA-A5D2-AE3E7C65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for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058D7-8C60-4BB3-A827-F280DEDA9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EBF0C92C-8257-415A-9474-165719ED2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400" y="0"/>
            <a:ext cx="4710120" cy="70727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miley Face 4">
            <a:extLst>
              <a:ext uri="{FF2B5EF4-FFF2-40B4-BE49-F238E27FC236}">
                <a16:creationId xmlns:a16="http://schemas.microsoft.com/office/drawing/2014/main" id="{363B2DE8-971E-4D95-A9BC-346FC0D244BD}"/>
              </a:ext>
            </a:extLst>
          </p:cNvPr>
          <p:cNvSpPr/>
          <p:nvPr/>
        </p:nvSpPr>
        <p:spPr>
          <a:xfrm>
            <a:off x="7987862" y="1690688"/>
            <a:ext cx="367862" cy="463933"/>
          </a:xfrm>
          <a:prstGeom prst="smileyF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439 L -0.00117 -0.00439 C -0.00351 -0.00301 -0.00573 -0.00046 -0.0082 -4.07407E-6 C -0.04427 0.00672 -0.02552 -0.00393 -0.0375 0.00324 C -0.03776 0.0051 -0.03789 0.00741 -0.03828 0.00926 C -0.0388 0.01088 -0.03971 0.01204 -0.0401 0.01389 C -0.04062 0.01737 -0.03971 0.02176 -0.04088 0.02454 C -0.04179 0.02662 -0.04375 0.0257 -0.04518 0.02616 C -0.047 0.02824 -0.04844 0.03102 -0.05039 0.03218 C -0.05403 0.03426 -0.05221 0.03287 -0.0556 0.03681 C -0.05612 0.03889 -0.05664 0.04098 -0.05729 0.04306 C -0.05781 0.04468 -0.05885 0.04584 -0.05898 0.04769 C -0.05976 0.05301 -0.0595 0.0588 -0.05989 0.06436 C -0.06002 0.06598 -0.06054 0.0676 -0.0608 0.06899 C -0.06002 0.10371 -0.05911 0.10394 -0.0608 0.13033 C -0.06107 0.13612 -0.06107 0.14005 -0.06341 0.14422 C -0.06523 0.14746 -0.06679 0.14769 -0.0694 0.14862 C -0.075 0.15093 -0.07304 0.15024 -0.07969 0.15024 L -0.07969 0.15024 " pathEditMode="relative" ptsTypes="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CD1D9-A09E-4C1E-86DB-CB5386DAA5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Lunch - Fried Egg Sandwiches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014A3-4170-4912-9026-15E4D3BEA4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3" y="1825627"/>
            <a:ext cx="10515600" cy="4351336"/>
          </a:xfrm>
        </p:spPr>
        <p:txBody>
          <a:bodyPr/>
          <a:lstStyle/>
          <a:p>
            <a:pPr lvl="0"/>
            <a:r>
              <a:rPr lang="en-GB" dirty="0"/>
              <a:t>You have  6 eggs, you break two, you fry two and you eat two. How many eggs do you have left?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Everyone online has to agree the answer, before we can move on…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E1C19BC7-0308-4895-8337-EA8C639342B1}"/>
              </a:ext>
            </a:extLst>
          </p:cNvPr>
          <p:cNvGrpSpPr/>
          <p:nvPr/>
        </p:nvGrpSpPr>
        <p:grpSpPr>
          <a:xfrm>
            <a:off x="894045" y="4140330"/>
            <a:ext cx="9698739" cy="2219779"/>
            <a:chOff x="894045" y="4140330"/>
            <a:chExt cx="9698739" cy="2219779"/>
          </a:xfrm>
        </p:grpSpPr>
        <p:pic>
          <p:nvPicPr>
            <p:cNvPr id="5" name="Picture 2" descr="Image result for image two fried eggs">
              <a:extLst>
                <a:ext uri="{FF2B5EF4-FFF2-40B4-BE49-F238E27FC236}">
                  <a16:creationId xmlns:a16="http://schemas.microsoft.com/office/drawing/2014/main" id="{2A48EA26-1C47-47B3-9972-9BB9746E9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502167" y="4140330"/>
              <a:ext cx="3090617" cy="2219779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4" descr="A picture containing food, cup, egg, dish&#10;&#10;Description automatically generated">
              <a:extLst>
                <a:ext uri="{FF2B5EF4-FFF2-40B4-BE49-F238E27FC236}">
                  <a16:creationId xmlns:a16="http://schemas.microsoft.com/office/drawing/2014/main" id="{B9C657B1-2510-45C6-9DF8-3C7410AA8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0603" y="4140330"/>
              <a:ext cx="2124571" cy="208597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Picture 4" descr="Two Eggs Images, Stock Photos &amp; Vectors | Shutterstock">
              <a:extLst>
                <a:ext uri="{FF2B5EF4-FFF2-40B4-BE49-F238E27FC236}">
                  <a16:creationId xmlns:a16="http://schemas.microsoft.com/office/drawing/2014/main" id="{0648DC7F-FFD9-4CE7-B000-4DD4567F6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894045" y="4299572"/>
              <a:ext cx="2524128" cy="1809753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19E1-8B32-450F-9592-28AF868F4E7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Orienteering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9CCA5-2F41-4905-8A22-ADE0EBEECF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448793"/>
            <a:ext cx="6643673" cy="4728170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GB" dirty="0"/>
              <a:t>Find the word that is spelt by these 4-figure grid references….</a:t>
            </a:r>
          </a:p>
          <a:p>
            <a:pPr lvl="0">
              <a:lnSpc>
                <a:spcPct val="80000"/>
              </a:lnSpc>
            </a:pPr>
            <a:r>
              <a:rPr lang="en-GB" dirty="0"/>
              <a:t>3879</a:t>
            </a:r>
          </a:p>
          <a:p>
            <a:pPr lvl="0">
              <a:lnSpc>
                <a:spcPct val="80000"/>
              </a:lnSpc>
            </a:pPr>
            <a:r>
              <a:rPr lang="en-GB" dirty="0"/>
              <a:t>3784</a:t>
            </a:r>
          </a:p>
          <a:p>
            <a:pPr lvl="0">
              <a:lnSpc>
                <a:spcPct val="80000"/>
              </a:lnSpc>
            </a:pPr>
            <a:r>
              <a:rPr lang="en-GB" dirty="0"/>
              <a:t>4841</a:t>
            </a:r>
          </a:p>
          <a:p>
            <a:pPr lvl="0">
              <a:lnSpc>
                <a:spcPct val="80000"/>
              </a:lnSpc>
            </a:pPr>
            <a:r>
              <a:rPr lang="en-GB" dirty="0"/>
              <a:t>2554</a:t>
            </a:r>
          </a:p>
          <a:p>
            <a:pPr lvl="0">
              <a:lnSpc>
                <a:spcPct val="80000"/>
              </a:lnSpc>
            </a:pPr>
            <a:r>
              <a:rPr lang="en-GB" dirty="0"/>
              <a:t>4473</a:t>
            </a:r>
          </a:p>
          <a:p>
            <a:pPr lvl="0">
              <a:lnSpc>
                <a:spcPct val="80000"/>
              </a:lnSpc>
            </a:pPr>
            <a:r>
              <a:rPr lang="en-GB" dirty="0"/>
              <a:t>3358</a:t>
            </a:r>
          </a:p>
          <a:p>
            <a:pPr lvl="0">
              <a:lnSpc>
                <a:spcPct val="80000"/>
              </a:lnSpc>
            </a:pPr>
            <a:r>
              <a:rPr lang="en-GB" dirty="0"/>
              <a:t>6895</a:t>
            </a:r>
          </a:p>
          <a:p>
            <a:pPr lvl="0">
              <a:lnSpc>
                <a:spcPct val="80000"/>
              </a:lnSpc>
            </a:pPr>
            <a:r>
              <a:rPr lang="en-GB" dirty="0"/>
              <a:t>5176</a:t>
            </a:r>
          </a:p>
          <a:p>
            <a:pPr lvl="0">
              <a:lnSpc>
                <a:spcPct val="80000"/>
              </a:lnSpc>
            </a:pPr>
            <a:endParaRPr lang="en-GB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6A11D09A-9730-42D9-BE13-9A9D8B0D6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876" y="0"/>
            <a:ext cx="4710120" cy="70727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D85EC-B0B3-4AE5-93CE-7EB1AD307108}"/>
              </a:ext>
            </a:extLst>
          </p:cNvPr>
          <p:cNvSpPr txBox="1"/>
          <p:nvPr/>
        </p:nvSpPr>
        <p:spPr>
          <a:xfrm>
            <a:off x="2087227" y="2187509"/>
            <a:ext cx="375425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3A321-4FE8-4956-8A3C-472D3E602549}"/>
              </a:ext>
            </a:extLst>
          </p:cNvPr>
          <p:cNvSpPr txBox="1"/>
          <p:nvPr/>
        </p:nvSpPr>
        <p:spPr>
          <a:xfrm>
            <a:off x="2078412" y="2635401"/>
            <a:ext cx="39305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A2D6A-B048-4C1C-A953-8484CD02C383}"/>
              </a:ext>
            </a:extLst>
          </p:cNvPr>
          <p:cNvSpPr txBox="1"/>
          <p:nvPr/>
        </p:nvSpPr>
        <p:spPr>
          <a:xfrm>
            <a:off x="2065154" y="3118917"/>
            <a:ext cx="39305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39806-345F-435C-A142-8A965C4B770C}"/>
              </a:ext>
            </a:extLst>
          </p:cNvPr>
          <p:cNvSpPr txBox="1"/>
          <p:nvPr/>
        </p:nvSpPr>
        <p:spPr>
          <a:xfrm>
            <a:off x="2102297" y="3566809"/>
            <a:ext cx="39305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60F3A0-6CB8-4B71-BF03-D2038CC66FBB}"/>
              </a:ext>
            </a:extLst>
          </p:cNvPr>
          <p:cNvSpPr txBox="1"/>
          <p:nvPr/>
        </p:nvSpPr>
        <p:spPr>
          <a:xfrm>
            <a:off x="2078641" y="4050325"/>
            <a:ext cx="39305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EF22D-A46E-489B-B8A6-E5CA466F247E}"/>
              </a:ext>
            </a:extLst>
          </p:cNvPr>
          <p:cNvSpPr txBox="1"/>
          <p:nvPr/>
        </p:nvSpPr>
        <p:spPr>
          <a:xfrm>
            <a:off x="2139037" y="4514017"/>
            <a:ext cx="39305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877239-999F-48B7-8ACA-FF5681EB27CA}"/>
              </a:ext>
            </a:extLst>
          </p:cNvPr>
          <p:cNvSpPr txBox="1"/>
          <p:nvPr/>
        </p:nvSpPr>
        <p:spPr>
          <a:xfrm>
            <a:off x="2078412" y="4981733"/>
            <a:ext cx="39305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8C6A38-B510-4818-97C7-D23CDC341249}"/>
              </a:ext>
            </a:extLst>
          </p:cNvPr>
          <p:cNvSpPr txBox="1"/>
          <p:nvPr/>
        </p:nvSpPr>
        <p:spPr>
          <a:xfrm>
            <a:off x="2099873" y="5458730"/>
            <a:ext cx="39305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</a:t>
            </a:r>
          </a:p>
        </p:txBody>
      </p:sp>
      <p:pic>
        <p:nvPicPr>
          <p:cNvPr id="13" name="Picture 17" descr="A large fire in a dark room&#10;&#10;Description automatically generated">
            <a:extLst>
              <a:ext uri="{FF2B5EF4-FFF2-40B4-BE49-F238E27FC236}">
                <a16:creationId xmlns:a16="http://schemas.microsoft.com/office/drawing/2014/main" id="{47C830A1-19CA-4A7D-BD36-CE4A8ACE9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544" y="2380283"/>
            <a:ext cx="4572000" cy="34194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A99A-F919-4B0F-9620-245B9AE5CB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You need work out what this message says to get your dinner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55DF1-E60D-4039-AF6A-239F525876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8175165" cy="4351336"/>
          </a:xfrm>
        </p:spPr>
        <p:txBody>
          <a:bodyPr/>
          <a:lstStyle/>
          <a:p>
            <a:pPr lvl="0"/>
            <a:r>
              <a:rPr lang="en-GB" sz="4000"/>
              <a:t>...   .--.   .-   --.   ....   .   -   -   .. </a:t>
            </a:r>
          </a:p>
          <a:p>
            <a:pPr lvl="0"/>
            <a:r>
              <a:rPr lang="en-GB" sz="4000"/>
              <a:t> -...   ---   .-..   ---   --.   -.   .   ...   . </a:t>
            </a:r>
          </a:p>
        </p:txBody>
      </p:sp>
      <p:pic>
        <p:nvPicPr>
          <p:cNvPr id="4" name="Picture 4" descr="A picture containing person, grass, outdoor, child&#10;&#10;Description automatically generated">
            <a:extLst>
              <a:ext uri="{FF2B5EF4-FFF2-40B4-BE49-F238E27FC236}">
                <a16:creationId xmlns:a16="http://schemas.microsoft.com/office/drawing/2014/main" id="{5204AF30-9A41-4DC8-8016-E3C25BC3B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20" y="3429000"/>
            <a:ext cx="3247455" cy="18266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FE39D8E0-021B-4CC4-8160-276F7AA86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264" y="1453356"/>
            <a:ext cx="4838721" cy="3146486"/>
          </a:xfrm>
          <a:prstGeom prst="rect">
            <a:avLst/>
          </a:prstGeom>
          <a:noFill/>
          <a:ln w="127001" cap="sq">
            <a:solidFill>
              <a:srgbClr val="000000"/>
            </a:solidFill>
            <a:prstDash val="solid"/>
            <a:miter/>
          </a:ln>
          <a:effectLst>
            <a:outerShdw dist="50794" dir="2700000" algn="tl">
              <a:srgbClr val="000000">
                <a:alpha val="4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6" name="Picture 10" descr="A bowl of food on a plate&#10;&#10;Description automatically generated">
            <a:extLst>
              <a:ext uri="{FF2B5EF4-FFF2-40B4-BE49-F238E27FC236}">
                <a16:creationId xmlns:a16="http://schemas.microsoft.com/office/drawing/2014/main" id="{F920593B-8C5F-41B0-B248-4CF4FD0CA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678" y="3429000"/>
            <a:ext cx="4060941" cy="32487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A473427E-A059-437E-B554-283533D419D8}"/>
              </a:ext>
            </a:extLst>
          </p:cNvPr>
          <p:cNvSpPr/>
          <p:nvPr/>
        </p:nvSpPr>
        <p:spPr>
          <a:xfrm>
            <a:off x="2618909" y="5154124"/>
            <a:ext cx="1309458" cy="39061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7A493B9-E04D-4CA2-8713-118D0756CD88}"/>
              </a:ext>
            </a:extLst>
          </p:cNvPr>
          <p:cNvSpPr/>
          <p:nvPr/>
        </p:nvSpPr>
        <p:spPr>
          <a:xfrm>
            <a:off x="2015239" y="3509168"/>
            <a:ext cx="105039" cy="101241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7DBB95C-4AF5-4A5C-AE3F-1A06F96433DF}"/>
              </a:ext>
            </a:extLst>
          </p:cNvPr>
          <p:cNvSpPr/>
          <p:nvPr/>
        </p:nvSpPr>
        <p:spPr>
          <a:xfrm>
            <a:off x="1995257" y="4287697"/>
            <a:ext cx="1258410" cy="23389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97F1366-EA44-4353-953A-4D532717CF37}"/>
              </a:ext>
            </a:extLst>
          </p:cNvPr>
          <p:cNvSpPr/>
          <p:nvPr/>
        </p:nvSpPr>
        <p:spPr>
          <a:xfrm>
            <a:off x="3253667" y="4327017"/>
            <a:ext cx="674700" cy="11022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9BB154A-4414-4FCA-922B-48FEB8F9C2AF}"/>
              </a:ext>
            </a:extLst>
          </p:cNvPr>
          <p:cNvSpPr/>
          <p:nvPr/>
        </p:nvSpPr>
        <p:spPr>
          <a:xfrm>
            <a:off x="3922080" y="4580033"/>
            <a:ext cx="1258410" cy="18495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0B729FA-9711-459B-AE1D-B58407F7FC90}"/>
              </a:ext>
            </a:extLst>
          </p:cNvPr>
          <p:cNvSpPr/>
          <p:nvPr/>
        </p:nvSpPr>
        <p:spPr>
          <a:xfrm>
            <a:off x="3599897" y="4511971"/>
            <a:ext cx="345855" cy="11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B803D17-6BD6-47E0-A53A-CCEE668D52FF}"/>
              </a:ext>
            </a:extLst>
          </p:cNvPr>
          <p:cNvSpPr/>
          <p:nvPr/>
        </p:nvSpPr>
        <p:spPr>
          <a:xfrm>
            <a:off x="3599891" y="4628857"/>
            <a:ext cx="137230" cy="87370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EA229D0-886D-475C-9FEF-9F7A9EAB4E05}"/>
              </a:ext>
            </a:extLst>
          </p:cNvPr>
          <p:cNvSpPr/>
          <p:nvPr/>
        </p:nvSpPr>
        <p:spPr>
          <a:xfrm>
            <a:off x="1999699" y="5171766"/>
            <a:ext cx="630314" cy="116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3499043-C573-4174-B54B-CFAF04082CB0}"/>
              </a:ext>
            </a:extLst>
          </p:cNvPr>
          <p:cNvSpPr/>
          <p:nvPr/>
        </p:nvSpPr>
        <p:spPr>
          <a:xfrm>
            <a:off x="1995254" y="5261766"/>
            <a:ext cx="95425" cy="106419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2F81256-3939-423D-8F4B-A6A82C8BF3FD}"/>
              </a:ext>
            </a:extLst>
          </p:cNvPr>
          <p:cNvSpPr/>
          <p:nvPr/>
        </p:nvSpPr>
        <p:spPr>
          <a:xfrm>
            <a:off x="1465929" y="5837700"/>
            <a:ext cx="1258410" cy="48826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6086ADE-4EB0-4095-90CF-7961AF8535D3}"/>
              </a:ext>
            </a:extLst>
          </p:cNvPr>
          <p:cNvSpPr/>
          <p:nvPr/>
        </p:nvSpPr>
        <p:spPr>
          <a:xfrm>
            <a:off x="1350535" y="5793864"/>
            <a:ext cx="1481758" cy="109868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1B296-A08F-4C47-9215-81A01C08B9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Washing up after dinner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50E05-CF73-4BFC-8D83-628B828907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56006" y="1585611"/>
            <a:ext cx="5660069" cy="337652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900" dirty="0"/>
              <a:t>The wacky pluming</a:t>
            </a:r>
          </a:p>
          <a:p>
            <a:pPr marL="0" lvl="0" indent="0">
              <a:buNone/>
            </a:pPr>
            <a:endParaRPr lang="en-GB" sz="3900" dirty="0"/>
          </a:p>
          <a:p>
            <a:r>
              <a:rPr lang="en-GB" dirty="0"/>
              <a:t>Which bowl fills up first?</a:t>
            </a:r>
          </a:p>
          <a:p>
            <a:r>
              <a:rPr lang="en-GB" dirty="0"/>
              <a:t>Which bowls stay empty?</a:t>
            </a:r>
          </a:p>
          <a:p>
            <a:r>
              <a:rPr lang="en-GB" dirty="0"/>
              <a:t>Which bowls only partially fill up?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741451-0574-4234-9873-F9DAEA053606}"/>
              </a:ext>
            </a:extLst>
          </p:cNvPr>
          <p:cNvCxnSpPr/>
          <p:nvPr/>
        </p:nvCxnSpPr>
        <p:spPr>
          <a:xfrm>
            <a:off x="1970842" y="4007420"/>
            <a:ext cx="0" cy="523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611B20-4F9D-4825-AE9E-D5530B65B3F5}"/>
              </a:ext>
            </a:extLst>
          </p:cNvPr>
          <p:cNvCxnSpPr>
            <a:cxnSpLocks/>
          </p:cNvCxnSpPr>
          <p:nvPr/>
        </p:nvCxnSpPr>
        <p:spPr>
          <a:xfrm flipH="1">
            <a:off x="1970842" y="4531203"/>
            <a:ext cx="12961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FF7F45-E74D-4B33-80F8-A10FFFBFFF29}"/>
              </a:ext>
            </a:extLst>
          </p:cNvPr>
          <p:cNvCxnSpPr>
            <a:cxnSpLocks/>
          </p:cNvCxnSpPr>
          <p:nvPr/>
        </p:nvCxnSpPr>
        <p:spPr>
          <a:xfrm flipV="1">
            <a:off x="3266982" y="4424671"/>
            <a:ext cx="0" cy="1065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10A2BC-2F6B-4B78-BBB3-9D22FE22CCD4}"/>
              </a:ext>
            </a:extLst>
          </p:cNvPr>
          <p:cNvCxnSpPr>
            <a:cxnSpLocks/>
          </p:cNvCxnSpPr>
          <p:nvPr/>
        </p:nvCxnSpPr>
        <p:spPr>
          <a:xfrm>
            <a:off x="3266982" y="4007420"/>
            <a:ext cx="0" cy="3195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3DC54E-EFFC-49A7-B31B-AD53B564C415}"/>
              </a:ext>
            </a:extLst>
          </p:cNvPr>
          <p:cNvCxnSpPr>
            <a:cxnSpLocks/>
          </p:cNvCxnSpPr>
          <p:nvPr/>
        </p:nvCxnSpPr>
        <p:spPr>
          <a:xfrm flipH="1">
            <a:off x="3266982" y="4424670"/>
            <a:ext cx="64807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D49F8F-1BFB-4A25-98CA-2DB89CE31902}"/>
              </a:ext>
            </a:extLst>
          </p:cNvPr>
          <p:cNvCxnSpPr>
            <a:cxnSpLocks/>
          </p:cNvCxnSpPr>
          <p:nvPr/>
        </p:nvCxnSpPr>
        <p:spPr>
          <a:xfrm flipH="1">
            <a:off x="3266982" y="4318138"/>
            <a:ext cx="64807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086981-DC3C-42D1-8C59-A40375FDA40D}"/>
              </a:ext>
            </a:extLst>
          </p:cNvPr>
          <p:cNvCxnSpPr>
            <a:cxnSpLocks/>
          </p:cNvCxnSpPr>
          <p:nvPr/>
        </p:nvCxnSpPr>
        <p:spPr>
          <a:xfrm flipV="1">
            <a:off x="3915052" y="4069564"/>
            <a:ext cx="0" cy="24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99E4DD-E0DF-4E01-9FA6-8CF797C6F1B9}"/>
              </a:ext>
            </a:extLst>
          </p:cNvPr>
          <p:cNvCxnSpPr>
            <a:cxnSpLocks/>
          </p:cNvCxnSpPr>
          <p:nvPr/>
        </p:nvCxnSpPr>
        <p:spPr>
          <a:xfrm flipV="1">
            <a:off x="3915052" y="4424671"/>
            <a:ext cx="0" cy="1065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F9AC16-BD72-4278-8B20-5F5BADC8517A}"/>
              </a:ext>
            </a:extLst>
          </p:cNvPr>
          <p:cNvCxnSpPr>
            <a:cxnSpLocks/>
          </p:cNvCxnSpPr>
          <p:nvPr/>
        </p:nvCxnSpPr>
        <p:spPr>
          <a:xfrm flipV="1">
            <a:off x="3915052" y="4648834"/>
            <a:ext cx="0" cy="1368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CA7A98-D001-4218-A248-2623F33CFA30}"/>
              </a:ext>
            </a:extLst>
          </p:cNvPr>
          <p:cNvCxnSpPr>
            <a:cxnSpLocks/>
          </p:cNvCxnSpPr>
          <p:nvPr/>
        </p:nvCxnSpPr>
        <p:spPr>
          <a:xfrm flipH="1">
            <a:off x="3915052" y="4785697"/>
            <a:ext cx="12961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0AC86E-6B08-4E5B-95AB-D9CFCE5B55B0}"/>
              </a:ext>
            </a:extLst>
          </p:cNvPr>
          <p:cNvCxnSpPr>
            <a:cxnSpLocks/>
          </p:cNvCxnSpPr>
          <p:nvPr/>
        </p:nvCxnSpPr>
        <p:spPr>
          <a:xfrm flipH="1">
            <a:off x="5211193" y="4069564"/>
            <a:ext cx="8877" cy="7190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EAF6D8B-E49E-428F-8DA9-78CF379477F7}"/>
              </a:ext>
            </a:extLst>
          </p:cNvPr>
          <p:cNvCxnSpPr>
            <a:cxnSpLocks/>
          </p:cNvCxnSpPr>
          <p:nvPr/>
        </p:nvCxnSpPr>
        <p:spPr>
          <a:xfrm flipH="1">
            <a:off x="3591017" y="4521587"/>
            <a:ext cx="3240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7170E09-47D9-482C-91D6-AD35E6B7A94A}"/>
              </a:ext>
            </a:extLst>
          </p:cNvPr>
          <p:cNvCxnSpPr>
            <a:cxnSpLocks/>
          </p:cNvCxnSpPr>
          <p:nvPr/>
        </p:nvCxnSpPr>
        <p:spPr>
          <a:xfrm flipH="1">
            <a:off x="3753034" y="4648832"/>
            <a:ext cx="16201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6870E72-33BA-4702-B074-9239E7943384}"/>
              </a:ext>
            </a:extLst>
          </p:cNvPr>
          <p:cNvCxnSpPr>
            <a:cxnSpLocks/>
          </p:cNvCxnSpPr>
          <p:nvPr/>
        </p:nvCxnSpPr>
        <p:spPr>
          <a:xfrm>
            <a:off x="3753036" y="4639217"/>
            <a:ext cx="8879" cy="7701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6D8094-4245-4E05-8048-E83BEBCD5378}"/>
              </a:ext>
            </a:extLst>
          </p:cNvPr>
          <p:cNvCxnSpPr>
            <a:cxnSpLocks/>
          </p:cNvCxnSpPr>
          <p:nvPr/>
        </p:nvCxnSpPr>
        <p:spPr>
          <a:xfrm>
            <a:off x="2618912" y="4914422"/>
            <a:ext cx="0" cy="2581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6E792BE-ACF3-4166-BA04-BE4B8A897DF4}"/>
              </a:ext>
            </a:extLst>
          </p:cNvPr>
          <p:cNvCxnSpPr>
            <a:cxnSpLocks/>
          </p:cNvCxnSpPr>
          <p:nvPr/>
        </p:nvCxnSpPr>
        <p:spPr>
          <a:xfrm flipH="1">
            <a:off x="2618912" y="5544737"/>
            <a:ext cx="12961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9B4036-3A9B-4815-AD75-AEF35C23004A}"/>
              </a:ext>
            </a:extLst>
          </p:cNvPr>
          <p:cNvCxnSpPr>
            <a:cxnSpLocks/>
          </p:cNvCxnSpPr>
          <p:nvPr/>
        </p:nvCxnSpPr>
        <p:spPr>
          <a:xfrm>
            <a:off x="3915052" y="5176313"/>
            <a:ext cx="0" cy="3684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325F972-F667-4369-AA93-392756E25A7A}"/>
              </a:ext>
            </a:extLst>
          </p:cNvPr>
          <p:cNvCxnSpPr/>
          <p:nvPr/>
        </p:nvCxnSpPr>
        <p:spPr>
          <a:xfrm>
            <a:off x="3599897" y="5833260"/>
            <a:ext cx="0" cy="523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8824BE-C409-4469-B79F-D65599B2038C}"/>
              </a:ext>
            </a:extLst>
          </p:cNvPr>
          <p:cNvCxnSpPr>
            <a:cxnSpLocks/>
          </p:cNvCxnSpPr>
          <p:nvPr/>
        </p:nvCxnSpPr>
        <p:spPr>
          <a:xfrm flipH="1">
            <a:off x="3599897" y="6357043"/>
            <a:ext cx="12961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B5E5139-B27E-4C5F-9851-5E4DE3FC5EEE}"/>
              </a:ext>
            </a:extLst>
          </p:cNvPr>
          <p:cNvCxnSpPr>
            <a:cxnSpLocks/>
          </p:cNvCxnSpPr>
          <p:nvPr/>
        </p:nvCxnSpPr>
        <p:spPr>
          <a:xfrm>
            <a:off x="4896037" y="5833260"/>
            <a:ext cx="0" cy="523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AB01A6F-9369-421E-BD8A-D41808D32B11}"/>
              </a:ext>
            </a:extLst>
          </p:cNvPr>
          <p:cNvCxnSpPr>
            <a:cxnSpLocks/>
          </p:cNvCxnSpPr>
          <p:nvPr/>
        </p:nvCxnSpPr>
        <p:spPr>
          <a:xfrm>
            <a:off x="3915052" y="4932178"/>
            <a:ext cx="0" cy="1228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033C8F5-E9E5-4BB8-A3F4-9CECF2A5BDA6}"/>
              </a:ext>
            </a:extLst>
          </p:cNvPr>
          <p:cNvCxnSpPr>
            <a:cxnSpLocks/>
          </p:cNvCxnSpPr>
          <p:nvPr/>
        </p:nvCxnSpPr>
        <p:spPr>
          <a:xfrm flipH="1">
            <a:off x="3915052" y="5172616"/>
            <a:ext cx="523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2C7846F-9C70-4FB1-98A6-34F2D3DE1109}"/>
              </a:ext>
            </a:extLst>
          </p:cNvPr>
          <p:cNvCxnSpPr>
            <a:cxnSpLocks/>
          </p:cNvCxnSpPr>
          <p:nvPr/>
        </p:nvCxnSpPr>
        <p:spPr>
          <a:xfrm flipH="1">
            <a:off x="3915052" y="5057205"/>
            <a:ext cx="64807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2C7D2B7-6A80-4FA7-84FF-A967AD14090D}"/>
              </a:ext>
            </a:extLst>
          </p:cNvPr>
          <p:cNvCxnSpPr>
            <a:cxnSpLocks/>
          </p:cNvCxnSpPr>
          <p:nvPr/>
        </p:nvCxnSpPr>
        <p:spPr>
          <a:xfrm flipH="1">
            <a:off x="2095134" y="5292461"/>
            <a:ext cx="523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DC6E89D-4A75-4B3A-A960-956F1B9BB82A}"/>
              </a:ext>
            </a:extLst>
          </p:cNvPr>
          <p:cNvCxnSpPr>
            <a:cxnSpLocks/>
          </p:cNvCxnSpPr>
          <p:nvPr/>
        </p:nvCxnSpPr>
        <p:spPr>
          <a:xfrm flipH="1">
            <a:off x="1979720" y="5177050"/>
            <a:ext cx="64807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F02FE79-6F75-4EAF-93BF-DF9F80BE1CC6}"/>
              </a:ext>
            </a:extLst>
          </p:cNvPr>
          <p:cNvCxnSpPr>
            <a:cxnSpLocks/>
          </p:cNvCxnSpPr>
          <p:nvPr/>
        </p:nvCxnSpPr>
        <p:spPr>
          <a:xfrm>
            <a:off x="2618912" y="5292461"/>
            <a:ext cx="0" cy="2522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F26E0F5-3017-4061-941A-0CD1B693E5A9}"/>
              </a:ext>
            </a:extLst>
          </p:cNvPr>
          <p:cNvCxnSpPr/>
          <p:nvPr/>
        </p:nvCxnSpPr>
        <p:spPr>
          <a:xfrm>
            <a:off x="1447064" y="5830301"/>
            <a:ext cx="0" cy="523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F7109E6-0F0D-4857-8981-2AA0974219B1}"/>
              </a:ext>
            </a:extLst>
          </p:cNvPr>
          <p:cNvCxnSpPr>
            <a:cxnSpLocks/>
          </p:cNvCxnSpPr>
          <p:nvPr/>
        </p:nvCxnSpPr>
        <p:spPr>
          <a:xfrm flipH="1">
            <a:off x="1447064" y="6354084"/>
            <a:ext cx="12961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8EE4F16-19D2-4FDC-B1EC-5BBAE95EC699}"/>
              </a:ext>
            </a:extLst>
          </p:cNvPr>
          <p:cNvCxnSpPr>
            <a:cxnSpLocks/>
          </p:cNvCxnSpPr>
          <p:nvPr/>
        </p:nvCxnSpPr>
        <p:spPr>
          <a:xfrm>
            <a:off x="2743204" y="5830301"/>
            <a:ext cx="0" cy="523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41FAF4-1E55-4482-8814-20FD20E21964}"/>
              </a:ext>
            </a:extLst>
          </p:cNvPr>
          <p:cNvCxnSpPr/>
          <p:nvPr/>
        </p:nvCxnSpPr>
        <p:spPr>
          <a:xfrm>
            <a:off x="5397994" y="5830301"/>
            <a:ext cx="0" cy="523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C887AD2-6F52-4B79-B7BD-03B84B450084}"/>
              </a:ext>
            </a:extLst>
          </p:cNvPr>
          <p:cNvCxnSpPr>
            <a:cxnSpLocks/>
          </p:cNvCxnSpPr>
          <p:nvPr/>
        </p:nvCxnSpPr>
        <p:spPr>
          <a:xfrm flipH="1">
            <a:off x="5397994" y="6354084"/>
            <a:ext cx="12961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B84D557-3BDD-4B8F-B242-585CC1AA7FB7}"/>
              </a:ext>
            </a:extLst>
          </p:cNvPr>
          <p:cNvCxnSpPr>
            <a:cxnSpLocks/>
          </p:cNvCxnSpPr>
          <p:nvPr/>
        </p:nvCxnSpPr>
        <p:spPr>
          <a:xfrm>
            <a:off x="6694134" y="5830301"/>
            <a:ext cx="0" cy="5237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E18158E-70F7-4006-90F6-EDC85F56D27C}"/>
              </a:ext>
            </a:extLst>
          </p:cNvPr>
          <p:cNvCxnSpPr>
            <a:cxnSpLocks/>
          </p:cNvCxnSpPr>
          <p:nvPr/>
        </p:nvCxnSpPr>
        <p:spPr>
          <a:xfrm flipH="1">
            <a:off x="5211193" y="4565604"/>
            <a:ext cx="523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B4EAAC0-5BF7-4B4D-851F-2E6684F802D2}"/>
              </a:ext>
            </a:extLst>
          </p:cNvPr>
          <p:cNvCxnSpPr>
            <a:cxnSpLocks/>
          </p:cNvCxnSpPr>
          <p:nvPr/>
        </p:nvCxnSpPr>
        <p:spPr>
          <a:xfrm flipH="1">
            <a:off x="5211193" y="4450193"/>
            <a:ext cx="64807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80382F3-68C5-4C46-B6AE-BF53550D95AD}"/>
              </a:ext>
            </a:extLst>
          </p:cNvPr>
          <p:cNvCxnSpPr>
            <a:cxnSpLocks/>
          </p:cNvCxnSpPr>
          <p:nvPr/>
        </p:nvCxnSpPr>
        <p:spPr>
          <a:xfrm>
            <a:off x="3591017" y="4521587"/>
            <a:ext cx="8880" cy="8885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AB3CA55-1679-4D0D-86D9-C05CD8BAD2A2}"/>
              </a:ext>
            </a:extLst>
          </p:cNvPr>
          <p:cNvCxnSpPr>
            <a:cxnSpLocks/>
          </p:cNvCxnSpPr>
          <p:nvPr/>
        </p:nvCxnSpPr>
        <p:spPr>
          <a:xfrm>
            <a:off x="2112886" y="5290246"/>
            <a:ext cx="8879" cy="7701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452240A-95C6-42EF-9FDF-DAE029D35D12}"/>
              </a:ext>
            </a:extLst>
          </p:cNvPr>
          <p:cNvCxnSpPr>
            <a:cxnSpLocks/>
          </p:cNvCxnSpPr>
          <p:nvPr/>
        </p:nvCxnSpPr>
        <p:spPr>
          <a:xfrm>
            <a:off x="1995257" y="5172616"/>
            <a:ext cx="8880" cy="8885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4E2A5DD-AF75-4A2C-8C7B-3CA1CBB7B064}"/>
              </a:ext>
            </a:extLst>
          </p:cNvPr>
          <p:cNvCxnSpPr>
            <a:cxnSpLocks/>
          </p:cNvCxnSpPr>
          <p:nvPr/>
        </p:nvCxnSpPr>
        <p:spPr>
          <a:xfrm>
            <a:off x="4443271" y="5165219"/>
            <a:ext cx="8879" cy="7701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C44969D-0AE8-4F1D-A7EC-178C6832659C}"/>
              </a:ext>
            </a:extLst>
          </p:cNvPr>
          <p:cNvCxnSpPr>
            <a:cxnSpLocks/>
          </p:cNvCxnSpPr>
          <p:nvPr/>
        </p:nvCxnSpPr>
        <p:spPr>
          <a:xfrm>
            <a:off x="4574219" y="5054986"/>
            <a:ext cx="8880" cy="8885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003C34-638E-4F68-A7A4-7304087B3CAC}"/>
              </a:ext>
            </a:extLst>
          </p:cNvPr>
          <p:cNvCxnSpPr>
            <a:cxnSpLocks/>
          </p:cNvCxnSpPr>
          <p:nvPr/>
        </p:nvCxnSpPr>
        <p:spPr>
          <a:xfrm>
            <a:off x="5705381" y="4571892"/>
            <a:ext cx="8879" cy="7701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C4822B6-DC15-4B3A-8CDE-CF6FE0BB1D29}"/>
              </a:ext>
            </a:extLst>
          </p:cNvPr>
          <p:cNvCxnSpPr>
            <a:cxnSpLocks/>
          </p:cNvCxnSpPr>
          <p:nvPr/>
        </p:nvCxnSpPr>
        <p:spPr>
          <a:xfrm>
            <a:off x="5863700" y="4450193"/>
            <a:ext cx="8880" cy="8885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95" descr="A close up of a statue&#10;&#10;Description automatically generated">
            <a:extLst>
              <a:ext uri="{FF2B5EF4-FFF2-40B4-BE49-F238E27FC236}">
                <a16:creationId xmlns:a16="http://schemas.microsoft.com/office/drawing/2014/main" id="{B774AA74-1A33-41FA-ABF6-C0DEF890DB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1"/>
          <a:stretch/>
        </p:blipFill>
        <p:spPr>
          <a:xfrm>
            <a:off x="1101501" y="2616580"/>
            <a:ext cx="1202254" cy="884071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4307F7D0-789B-48B5-AC42-799D06589E9F}"/>
              </a:ext>
            </a:extLst>
          </p:cNvPr>
          <p:cNvSpPr/>
          <p:nvPr/>
        </p:nvSpPr>
        <p:spPr>
          <a:xfrm>
            <a:off x="3925436" y="4327649"/>
            <a:ext cx="97921" cy="43733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DAA9F3E-3DE7-4CF5-BCF3-275D65B8589A}"/>
              </a:ext>
            </a:extLst>
          </p:cNvPr>
          <p:cNvSpPr txBox="1"/>
          <p:nvPr/>
        </p:nvSpPr>
        <p:spPr>
          <a:xfrm>
            <a:off x="1599022" y="3746893"/>
            <a:ext cx="35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AD0596C-A6EB-4ED6-907E-7FD4BEA18424}"/>
              </a:ext>
            </a:extLst>
          </p:cNvPr>
          <p:cNvSpPr txBox="1"/>
          <p:nvPr/>
        </p:nvSpPr>
        <p:spPr>
          <a:xfrm>
            <a:off x="3683200" y="36859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B560865-080B-4A0F-8FAA-3510C201BB5D}"/>
              </a:ext>
            </a:extLst>
          </p:cNvPr>
          <p:cNvSpPr txBox="1"/>
          <p:nvPr/>
        </p:nvSpPr>
        <p:spPr>
          <a:xfrm>
            <a:off x="2294877" y="4592805"/>
            <a:ext cx="35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5BDDC9D-5D2C-4052-920E-916A3447CD37}"/>
              </a:ext>
            </a:extLst>
          </p:cNvPr>
          <p:cNvSpPr txBox="1"/>
          <p:nvPr/>
        </p:nvSpPr>
        <p:spPr>
          <a:xfrm>
            <a:off x="1327144" y="5431062"/>
            <a:ext cx="35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740AD8D-FC3A-4BF7-B15D-4B570BF067F7}"/>
              </a:ext>
            </a:extLst>
          </p:cNvPr>
          <p:cNvSpPr txBox="1"/>
          <p:nvPr/>
        </p:nvSpPr>
        <p:spPr>
          <a:xfrm>
            <a:off x="3742620" y="5544737"/>
            <a:ext cx="35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FBDB3BC-5969-4DB9-91EB-C99106736885}"/>
              </a:ext>
            </a:extLst>
          </p:cNvPr>
          <p:cNvSpPr txBox="1"/>
          <p:nvPr/>
        </p:nvSpPr>
        <p:spPr>
          <a:xfrm>
            <a:off x="5222943" y="5457378"/>
            <a:ext cx="35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4" grpId="0" animBg="1"/>
      <p:bldP spid="105" grpId="0" animBg="1"/>
      <p:bldP spid="106" grpId="0" animBg="1"/>
      <p:bldP spid="117" grpId="0" animBg="1"/>
      <p:bldP spid="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829E-9E05-4DFA-A5D2-AE3E7C65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for a campfire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058D7-8C60-4BB3-A827-F280DEDA9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EBF0C92C-8257-415A-9474-165719ED2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400" y="0"/>
            <a:ext cx="4710120" cy="70727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miley Face 4">
            <a:extLst>
              <a:ext uri="{FF2B5EF4-FFF2-40B4-BE49-F238E27FC236}">
                <a16:creationId xmlns:a16="http://schemas.microsoft.com/office/drawing/2014/main" id="{363B2DE8-971E-4D95-A9BC-346FC0D244BD}"/>
              </a:ext>
            </a:extLst>
          </p:cNvPr>
          <p:cNvSpPr/>
          <p:nvPr/>
        </p:nvSpPr>
        <p:spPr>
          <a:xfrm>
            <a:off x="6884275" y="2615598"/>
            <a:ext cx="367862" cy="463933"/>
          </a:xfrm>
          <a:prstGeom prst="smileyF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926 L 0.0013 0.00926 C 0.00156 0.01574 0.00143 0.02245 0.00208 0.02916 C 0.00234 0.03078 0.00338 0.03194 0.00377 0.03356 C 0.00455 0.03657 0.0056 0.04282 0.0056 0.04282 C 0.00534 0.04745 0.00573 0.05231 0.00469 0.05671 C 0.00429 0.0581 0.00234 0.05671 0.00208 0.0581 C 0.00156 0.06227 0.00273 0.06643 0.00299 0.07037 C 0.00156 0.07106 -0.00013 0.0706 -0.0013 0.07199 C -0.00209 0.07291 -0.0017 0.07523 -0.00222 0.07662 C -0.00287 0.07847 -0.00391 0.07963 -0.00482 0.08125 C -0.00508 0.08264 -0.0056 0.08426 -0.0056 0.08588 C -0.0056 0.08727 -0.00521 0.08889 -0.00482 0.09028 C -0.00026 0.10926 -0.00573 0.08565 -0.0013 0.10116 C 0.00026 0.10671 -0.00104 0.10625 0.00039 0.11342 C 0.00078 0.11504 0.00156 0.11643 0.00208 0.11805 C 0.00364 0.13217 0.00169 0.11967 0.0056 0.13171 C 0.00872 0.14166 0.00325 0.13032 0.0082 0.14236 C 0.00885 0.14421 0.00989 0.1456 0.01067 0.14699 C 0.01276 0.1581 0.00989 0.14467 0.01419 0.15625 C 0.01471 0.15764 0.01471 0.15949 0.0151 0.16088 C 0.01666 0.16666 0.01692 0.16504 0.0194 0.17014 C 0.02291 0.17778 0.01888 0.17199 0.0237 0.17778 C 0.02422 0.17916 0.02513 0.18055 0.02539 0.18241 C 0.02591 0.18518 0.02591 0.18842 0.0263 0.19143 C 0.02643 0.19305 0.02682 0.19467 0.02721 0.19606 C 0.02304 0.20092 0.02552 0.19861 0.0194 0.20231 L 0.01679 0.2037 C 0.01627 0.2044 0.01276 0.20926 0.01159 0.20833 C 0.01067 0.20764 0.01041 0.20532 0.00989 0.2037 C 0.00299 0.20555 0.00521 0.20787 0.00208 0.20231 L 0.0013 0.20532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8A68-7ED6-44F3-BB7E-8F0526B061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How many campfire songs do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C0A5-F5F4-4A23-B476-76F21E471F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2977052" cy="4351336"/>
          </a:xfrm>
        </p:spPr>
        <p:txBody>
          <a:bodyPr/>
          <a:lstStyle/>
          <a:p>
            <a:pPr lvl="0"/>
            <a:r>
              <a:rPr lang="en-GB" dirty="0"/>
              <a:t>Write them on the Tent Card – you have 1 minute.</a:t>
            </a:r>
          </a:p>
        </p:txBody>
      </p:sp>
      <p:pic>
        <p:nvPicPr>
          <p:cNvPr id="4" name="Picture 17" descr="A large fire in a dark room&#10;&#10;Description automatically generated">
            <a:extLst>
              <a:ext uri="{FF2B5EF4-FFF2-40B4-BE49-F238E27FC236}">
                <a16:creationId xmlns:a16="http://schemas.microsoft.com/office/drawing/2014/main" id="{8CA5F755-A2A7-4D07-9904-06948DEED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255" y="1566993"/>
            <a:ext cx="6831724" cy="510955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A4B8A-29AD-4253-B926-CE20D1ACF4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778" y="306195"/>
            <a:ext cx="10515600" cy="1325559"/>
          </a:xfrm>
        </p:spPr>
        <p:txBody>
          <a:bodyPr/>
          <a:lstStyle/>
          <a:p>
            <a:pPr lvl="0"/>
            <a:r>
              <a:rPr lang="en-GB"/>
              <a:t>Booking in at Hallowtree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57695-5763-43AD-80DF-BA134D3AE86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72804" y="710973"/>
            <a:ext cx="4457654" cy="5976701"/>
          </a:xfrm>
        </p:spPr>
        <p:txBody>
          <a:bodyPr/>
          <a:lstStyle/>
          <a:p>
            <a:pPr marL="0" lvl="0" indent="0">
              <a:lnSpc>
                <a:spcPct val="70000"/>
              </a:lnSpc>
              <a:buNone/>
            </a:pPr>
            <a:r>
              <a:rPr lang="en-GB" sz="2200" dirty="0"/>
              <a:t>Hi, my name is John. </a:t>
            </a:r>
          </a:p>
          <a:p>
            <a:pPr marL="0" lvl="0" indent="0">
              <a:lnSpc>
                <a:spcPct val="70000"/>
              </a:lnSpc>
              <a:buNone/>
            </a:pPr>
            <a:endParaRPr lang="en-GB" sz="2200" dirty="0"/>
          </a:p>
          <a:p>
            <a:pPr marL="0" lvl="0" indent="0">
              <a:lnSpc>
                <a:spcPct val="70000"/>
              </a:lnSpc>
              <a:buNone/>
            </a:pPr>
            <a:r>
              <a:rPr lang="en-GB" sz="2200" dirty="0"/>
              <a:t>I am the Warden here at Hallowtree.</a:t>
            </a:r>
          </a:p>
          <a:p>
            <a:pPr marL="0" lvl="0" indent="0">
              <a:lnSpc>
                <a:spcPct val="70000"/>
              </a:lnSpc>
              <a:buNone/>
            </a:pPr>
            <a:endParaRPr lang="en-GB" sz="2200" dirty="0"/>
          </a:p>
          <a:p>
            <a:pPr marL="0" lvl="0" indent="0">
              <a:lnSpc>
                <a:spcPct val="70000"/>
              </a:lnSpc>
              <a:buNone/>
            </a:pPr>
            <a:r>
              <a:rPr lang="en-GB" sz="2200" dirty="0"/>
              <a:t>You are here on the map!</a:t>
            </a:r>
          </a:p>
          <a:p>
            <a:pPr marL="0" lvl="0" indent="0">
              <a:lnSpc>
                <a:spcPct val="70000"/>
              </a:lnSpc>
              <a:buNone/>
            </a:pPr>
            <a:endParaRPr lang="en-GB" sz="2200" dirty="0"/>
          </a:p>
          <a:p>
            <a:pPr marL="0" lvl="0" indent="0">
              <a:lnSpc>
                <a:spcPct val="70000"/>
              </a:lnSpc>
              <a:buNone/>
            </a:pPr>
            <a:r>
              <a:rPr lang="en-GB" sz="2200" dirty="0"/>
              <a:t>To find your </a:t>
            </a:r>
            <a:r>
              <a:rPr lang="en-GB" sz="2200"/>
              <a:t>designated </a:t>
            </a:r>
            <a:r>
              <a:rPr lang="en-GB" sz="2200" smtClean="0"/>
              <a:t>campsite </a:t>
            </a:r>
            <a:r>
              <a:rPr lang="en-GB" sz="2200" dirty="0"/>
              <a:t>you will need to work out this puzzle…</a:t>
            </a:r>
          </a:p>
          <a:p>
            <a:pPr marL="0" lvl="0" indent="0">
              <a:lnSpc>
                <a:spcPct val="70000"/>
              </a:lnSpc>
              <a:buNone/>
            </a:pPr>
            <a:endParaRPr lang="en-GB" sz="2200" dirty="0"/>
          </a:p>
          <a:p>
            <a:pPr marL="0" lvl="0" indent="0">
              <a:lnSpc>
                <a:spcPct val="70000"/>
              </a:lnSpc>
              <a:buNone/>
            </a:pPr>
            <a:r>
              <a:rPr lang="en-GB" sz="2200" dirty="0"/>
              <a:t>Find a Harry Potter book, the Philosopher’s Stone – Turn to Chapter 9 – ‘The Midnight Duel’</a:t>
            </a:r>
          </a:p>
          <a:p>
            <a:pPr marL="0" lvl="0" indent="0">
              <a:lnSpc>
                <a:spcPct val="70000"/>
              </a:lnSpc>
              <a:buNone/>
            </a:pPr>
            <a:endParaRPr lang="en-GB" sz="2200" dirty="0"/>
          </a:p>
          <a:p>
            <a:pPr marL="0" lvl="0" indent="0">
              <a:lnSpc>
                <a:spcPct val="70000"/>
              </a:lnSpc>
              <a:buNone/>
            </a:pPr>
            <a:r>
              <a:rPr lang="en-GB" sz="2200" dirty="0"/>
              <a:t>First Letter of Chapter is you campsite.</a:t>
            </a:r>
          </a:p>
          <a:p>
            <a:pPr marL="0" lvl="0" indent="0">
              <a:lnSpc>
                <a:spcPct val="70000"/>
              </a:lnSpc>
              <a:buNone/>
            </a:pPr>
            <a:endParaRPr lang="en-GB" sz="2200" dirty="0"/>
          </a:p>
          <a:p>
            <a:pPr marL="0" lvl="0" indent="0">
              <a:lnSpc>
                <a:spcPct val="70000"/>
              </a:lnSpc>
              <a:buNone/>
            </a:pPr>
            <a:r>
              <a:rPr lang="en-GB" sz="2200" dirty="0"/>
              <a:t>Enjoy your camp…</a:t>
            </a:r>
          </a:p>
        </p:txBody>
      </p:sp>
      <p:pic>
        <p:nvPicPr>
          <p:cNvPr id="4" name="Picture 9" descr="A person in a blue shirt&#10;&#10;Description automatically generated">
            <a:extLst>
              <a:ext uri="{FF2B5EF4-FFF2-40B4-BE49-F238E27FC236}">
                <a16:creationId xmlns:a16="http://schemas.microsoft.com/office/drawing/2014/main" id="{E484131D-0F76-4F38-BC98-1F005293D5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44" r="25603"/>
          <a:stretch>
            <a:fillRect/>
          </a:stretch>
        </p:blipFill>
        <p:spPr>
          <a:xfrm>
            <a:off x="318778" y="2029693"/>
            <a:ext cx="2968197" cy="41960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AEC91C18-A6F0-4FF8-95F3-53564530F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444" y="1355936"/>
            <a:ext cx="3664119" cy="55020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Arrow: Right 14">
            <a:extLst>
              <a:ext uri="{FF2B5EF4-FFF2-40B4-BE49-F238E27FC236}">
                <a16:creationId xmlns:a16="http://schemas.microsoft.com/office/drawing/2014/main" id="{3839F931-6DDD-44F9-BA84-497CFFAD3752}"/>
              </a:ext>
            </a:extLst>
          </p:cNvPr>
          <p:cNvSpPr/>
          <p:nvPr/>
        </p:nvSpPr>
        <p:spPr>
          <a:xfrm rot="1578029">
            <a:off x="3717929" y="1819164"/>
            <a:ext cx="1624404" cy="387275"/>
          </a:xfrm>
          <a:custGeom>
            <a:avLst>
              <a:gd name="f0" fmla="val 1902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You are here</a:t>
            </a: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F01F1A96-E405-4D5A-8E16-454C76D4949E}"/>
              </a:ext>
            </a:extLst>
          </p:cNvPr>
          <p:cNvSpPr/>
          <p:nvPr/>
        </p:nvSpPr>
        <p:spPr>
          <a:xfrm>
            <a:off x="5207267" y="2366223"/>
            <a:ext cx="346510" cy="360081"/>
          </a:xfrm>
          <a:prstGeom prst="smileyF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069 L 0.00234 0.00069 C -0.0168 0.01342 0.01354 -0.00556 -0.03399 0.00625 C -0.03516 0.00648 -0.03282 0.00995 -0.03243 0.0118 C -0.03177 0.01458 -0.03177 0.01782 -0.03086 0.02014 C -0.02631 0.03217 -0.03177 0.01713 -0.02852 0.0287 C -0.028 0.03009 -0.02735 0.03148 -0.02683 0.03287 C -0.028 0.03773 -0.02891 0.04282 -0.03086 0.04676 C -0.03138 0.04814 -0.03243 0.04884 -0.03321 0.04976 C -0.03373 0.05115 -0.03451 0.05231 -0.03477 0.05393 C -0.03555 0.05995 -0.03581 0.06597 -0.03633 0.07222 C -0.03672 0.07639 -0.03659 0.08055 -0.03711 0.08472 C -0.03737 0.08634 -0.03815 0.0875 -0.03868 0.08889 C -0.04063 0.09884 -0.03789 0.0868 -0.0418 0.09745 C -0.04232 0.09861 -0.04232 0.10023 -0.04258 0.10162 C -0.04232 0.11944 -0.04258 0.13726 -0.0418 0.15486 C -0.0418 0.15671 -0.03842 0.16273 -0.03789 0.16319 C -0.03698 0.16435 -0.03581 0.16412 -0.03477 0.16481 C -0.03373 0.16365 -0.03256 0.16319 -0.03164 0.1618 C -0.03086 0.16088 -0.0306 0.15902 -0.03008 0.15764 C -0.0293 0.15625 -0.02852 0.15463 -0.02761 0.15347 C -0.02748 0.15324 -0.02709 0.15347 -0.02683 0.15347 L -0.02761 0.16041 " pathEditMode="relative" ptsTypes="AAAAAAAAAAAAAAAAAAAAA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829E-9E05-4DFA-A5D2-AE3E7C65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9"/>
            <a:ext cx="4122680" cy="4351336"/>
          </a:xfrm>
        </p:spPr>
        <p:txBody>
          <a:bodyPr/>
          <a:lstStyle/>
          <a:p>
            <a:r>
              <a:rPr lang="en-GB" dirty="0"/>
              <a:t>Time  to do flag down and go home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EBF0C92C-8257-415A-9474-165719ED2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400" y="0"/>
            <a:ext cx="4710120" cy="70727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miley Face 4">
            <a:extLst>
              <a:ext uri="{FF2B5EF4-FFF2-40B4-BE49-F238E27FC236}">
                <a16:creationId xmlns:a16="http://schemas.microsoft.com/office/drawing/2014/main" id="{363B2DE8-971E-4D95-A9BC-346FC0D244BD}"/>
              </a:ext>
            </a:extLst>
          </p:cNvPr>
          <p:cNvSpPr/>
          <p:nvPr/>
        </p:nvSpPr>
        <p:spPr>
          <a:xfrm>
            <a:off x="6884275" y="4055515"/>
            <a:ext cx="367862" cy="463933"/>
          </a:xfrm>
          <a:prstGeom prst="smileyF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4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0463 L 0.00651 0.00463 C 0.01028 0.00394 0.01419 0.00533 0.01771 0.00301 C 0.02005 0.00139 0.02083 -0.0037 0.02291 -0.00625 C 0.0237 -0.00717 0.02461 -0.0081 0.02552 -0.00926 C 0.02643 -0.01065 0.02721 -0.01227 0.02812 -0.01389 C 0.02773 -0.01805 0.02786 -0.03611 0.02461 -0.04305 C 0.02396 -0.04444 0.02291 -0.04514 0.022 -0.04606 C 0.01784 -0.05717 0.02005 -0.05254 0.01601 -0.05995 C 0.01328 -0.07917 0.01745 -0.05486 0.0125 -0.06898 C 0.01159 -0.07176 0.01224 -0.07639 0.0108 -0.07824 C 0.00963 -0.07986 0.00833 -0.08102 0.00729 -0.08287 C 0.00664 -0.08426 0.00638 -0.08611 0.0056 -0.0875 C -0.00078 -0.09884 0.00455 -0.08588 0.00039 -0.09653 C 0.00013 -0.09815 0.00013 -0.1 -0.00039 -0.10116 C -0.0013 -0.10324 -0.00274 -0.10417 -0.00391 -0.10579 C -0.00482 -0.10717 -0.00573 -0.10879 -0.00651 -0.11042 C -0.00886 -0.11574 -0.00768 -0.11389 -0.00899 -0.11967 C -0.01042 -0.125 -0.01081 -0.12569 -0.0125 -0.13032 L -0.01511 -0.14421 L -0.01589 -0.14884 C -0.01563 -0.15231 -0.0155 -0.15602 -0.01511 -0.15949 C -0.01498 -0.16111 -0.01446 -0.1625 -0.0142 -0.16412 C -0.01393 -0.16667 -0.01354 -0.16921 -0.01341 -0.17176 C -0.01302 -0.17592 -0.01328 -0.18009 -0.0125 -0.18403 C -0.01211 -0.18611 -0.01094 -0.1875 -0.0099 -0.18866 C -0.00834 -0.19028 -0.00469 -0.19167 -0.00469 -0.19167 C -0.00391 -0.19259 -0.003 -0.19375 -0.00209 -0.19467 C -0.00104 -0.19583 0.0013 -0.19768 0.0013 -0.19768 L 0.0013 -0.19768 " pathEditMode="relative" ptsTypes="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ED05-59C6-4477-AD28-6FD1427CC5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Flag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A12B0-A2F0-4E4E-8488-F324B4CE1EE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906978" cy="4351336"/>
          </a:xfrm>
        </p:spPr>
        <p:txBody>
          <a:bodyPr/>
          <a:lstStyle/>
          <a:p>
            <a:pPr lvl="0"/>
            <a:r>
              <a:rPr lang="en-GB" dirty="0"/>
              <a:t>First person to do a scarf flip – Go!</a:t>
            </a:r>
          </a:p>
          <a:p>
            <a:pPr lvl="0"/>
            <a:r>
              <a:rPr lang="en-GB" dirty="0"/>
              <a:t>First person to stuff their sleeping bag back into their sleeping bag holder – Go!</a:t>
            </a:r>
          </a:p>
          <a:p>
            <a:pPr lvl="0"/>
            <a:r>
              <a:rPr lang="en-GB" dirty="0"/>
              <a:t>Points on the back of the tent card</a:t>
            </a:r>
          </a:p>
          <a:p>
            <a:pPr lvl="0"/>
            <a:r>
              <a:rPr lang="en-GB" dirty="0"/>
              <a:t>Flag down </a:t>
            </a:r>
          </a:p>
          <a:p>
            <a:pPr lvl="0"/>
            <a:r>
              <a:rPr lang="en-GB" dirty="0"/>
              <a:t>Closing prayer</a:t>
            </a: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4" name="Picture 3" descr="A close up of a flag&#10;&#10;Description automatically generated">
            <a:extLst>
              <a:ext uri="{FF2B5EF4-FFF2-40B4-BE49-F238E27FC236}">
                <a16:creationId xmlns:a16="http://schemas.microsoft.com/office/drawing/2014/main" id="{2F78A06B-2DA0-438B-BF6F-C750B36BA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183" y="956654"/>
            <a:ext cx="2095503" cy="2095503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49AEE0-4187-4384-9F48-E2C43E50F30C}"/>
              </a:ext>
            </a:extLst>
          </p:cNvPr>
          <p:cNvCxnSpPr>
            <a:cxnSpLocks/>
          </p:cNvCxnSpPr>
          <p:nvPr/>
        </p:nvCxnSpPr>
        <p:spPr>
          <a:xfrm>
            <a:off x="8985132" y="956654"/>
            <a:ext cx="0" cy="4803015"/>
          </a:xfrm>
          <a:prstGeom prst="straightConnector1">
            <a:avLst/>
          </a:prstGeom>
          <a:noFill/>
          <a:ln w="76196" cap="flat">
            <a:solidFill>
              <a:srgbClr val="7F7F7F"/>
            </a:solidFill>
            <a:prstDash val="solid"/>
            <a:miter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686AF09-9A17-4D36-BEEB-C4B21D4B05CF}"/>
              </a:ext>
            </a:extLst>
          </p:cNvPr>
          <p:cNvSpPr txBox="1"/>
          <p:nvPr/>
        </p:nvSpPr>
        <p:spPr>
          <a:xfrm>
            <a:off x="3284981" y="5292542"/>
            <a:ext cx="4916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Dear God </a:t>
            </a:r>
          </a:p>
          <a:p>
            <a:r>
              <a:rPr lang="en-GB" dirty="0"/>
              <a:t>thanks for keeping us safe during this difficult time</a:t>
            </a:r>
          </a:p>
          <a:p>
            <a:r>
              <a:rPr lang="en-GB" dirty="0"/>
              <a:t>and allowing us to still have fun online</a:t>
            </a:r>
          </a:p>
          <a:p>
            <a:r>
              <a:rPr lang="en-GB" dirty="0"/>
              <a:t>Amen.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0.00026 0.39259 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13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D7C0A-C4FF-4BB4-A345-C9B4BDE88E5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72445" y="3640254"/>
            <a:ext cx="5319433" cy="2076333"/>
          </a:xfrm>
        </p:spPr>
        <p:txBody>
          <a:bodyPr anchor="t">
            <a:normAutofit/>
          </a:bodyPr>
          <a:lstStyle/>
          <a:p>
            <a:pPr lvl="0" algn="l"/>
            <a:r>
              <a:rPr lang="en-GB" sz="4800" dirty="0">
                <a:solidFill>
                  <a:schemeClr val="tx1"/>
                </a:solidFill>
              </a:rPr>
              <a:t>Thanks for coming to visit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F54279F1-2DF4-4A89-97D2-D60208FAC7F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177550" y="5230497"/>
            <a:ext cx="5319431" cy="972180"/>
          </a:xfrm>
        </p:spPr>
        <p:txBody>
          <a:bodyPr anchor="b">
            <a:normAutofit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Hope to see you when we are open properly…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9" descr="A person in a blue shirt&#10;&#10;Description automatically generated">
            <a:extLst>
              <a:ext uri="{FF2B5EF4-FFF2-40B4-BE49-F238E27FC236}">
                <a16:creationId xmlns:a16="http://schemas.microsoft.com/office/drawing/2014/main" id="{48E00F41-79AB-4187-B05B-E8A8E6DD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44" r="19644"/>
          <a:stretch/>
        </p:blipFill>
        <p:spPr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A fenced in area&#10;&#10;Description automatically generated">
            <a:extLst>
              <a:ext uri="{FF2B5EF4-FFF2-40B4-BE49-F238E27FC236}">
                <a16:creationId xmlns:a16="http://schemas.microsoft.com/office/drawing/2014/main" id="{2E109CC6-B2BE-4AC6-98EA-F5C6B37F0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330" y="3853885"/>
            <a:ext cx="4569009" cy="27414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B78E615-8993-4FB2-86BA-B3F1605F3A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Wendy Hut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F7E18E55-2C15-40CD-A668-331DE146A0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34410" y="365129"/>
            <a:ext cx="5447172" cy="3588050"/>
          </a:xfrm>
        </p:spPr>
        <p:txBody>
          <a:bodyPr/>
          <a:lstStyle/>
          <a:p>
            <a:pPr lvl="0"/>
            <a:r>
              <a:rPr lang="en-GB" sz="2400" dirty="0"/>
              <a:t>Well done – you are on Campsite H – You have access to the Wendy Hut.  The Combination lock to the Wendy Hut is hidden in this </a:t>
            </a:r>
            <a:r>
              <a:rPr lang="en-GB" sz="2400" dirty="0" err="1"/>
              <a:t>Sudoko</a:t>
            </a:r>
            <a:r>
              <a:rPr lang="en-GB" sz="2400" dirty="0"/>
              <a:t> Puzzle.  Copy the puzzle down and solve it and you can get in and unload your provisions. You will need the three numbers in the </a:t>
            </a:r>
            <a:r>
              <a:rPr lang="en-GB" sz="2400" dirty="0">
                <a:solidFill>
                  <a:srgbClr val="FF0000"/>
                </a:solidFill>
              </a:rPr>
              <a:t>red boxes.</a:t>
            </a:r>
          </a:p>
          <a:p>
            <a:pPr lvl="0"/>
            <a:endParaRPr lang="en-GB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3E991A94-3EE3-4CC6-8C74-11AC2AA76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99" y="1669118"/>
            <a:ext cx="4610103" cy="45434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90A90254-B1FE-4A69-B6F5-635E5DF7DEAA}"/>
              </a:ext>
            </a:extLst>
          </p:cNvPr>
          <p:cNvSpPr txBox="1"/>
          <p:nvPr/>
        </p:nvSpPr>
        <p:spPr>
          <a:xfrm>
            <a:off x="2774070" y="3294500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1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6CE2D762-8CC8-4FB5-91EF-5E093EF42A0E}"/>
              </a:ext>
            </a:extLst>
          </p:cNvPr>
          <p:cNvSpPr txBox="1"/>
          <p:nvPr/>
        </p:nvSpPr>
        <p:spPr>
          <a:xfrm>
            <a:off x="3488536" y="3294500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6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0A5FA18D-C392-4CEA-9572-1892E022CB37}"/>
              </a:ext>
            </a:extLst>
          </p:cNvPr>
          <p:cNvSpPr txBox="1"/>
          <p:nvPr/>
        </p:nvSpPr>
        <p:spPr>
          <a:xfrm>
            <a:off x="2059612" y="3940826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2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57838468-A993-42DE-8E38-989B5E170243}"/>
              </a:ext>
            </a:extLst>
          </p:cNvPr>
          <p:cNvSpPr txBox="1"/>
          <p:nvPr/>
        </p:nvSpPr>
        <p:spPr>
          <a:xfrm>
            <a:off x="3488536" y="4000573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1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89F81B1C-6B05-43A2-9A26-31051FB738AE}"/>
              </a:ext>
            </a:extLst>
          </p:cNvPr>
          <p:cNvSpPr txBox="1"/>
          <p:nvPr/>
        </p:nvSpPr>
        <p:spPr>
          <a:xfrm>
            <a:off x="3557043" y="5411318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5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2A820368-59E6-4CE0-8E5D-97F4FA54F754}"/>
              </a:ext>
            </a:extLst>
          </p:cNvPr>
          <p:cNvSpPr txBox="1"/>
          <p:nvPr/>
        </p:nvSpPr>
        <p:spPr>
          <a:xfrm>
            <a:off x="4936543" y="3999613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4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A4A9C7E-CEEA-4E35-9709-C38A7502C3BC}"/>
              </a:ext>
            </a:extLst>
          </p:cNvPr>
          <p:cNvSpPr txBox="1"/>
          <p:nvPr/>
        </p:nvSpPr>
        <p:spPr>
          <a:xfrm>
            <a:off x="4181624" y="5411318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4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35DD9A9C-3DB9-43D2-9B10-78BAB22C456D}"/>
              </a:ext>
            </a:extLst>
          </p:cNvPr>
          <p:cNvSpPr txBox="1"/>
          <p:nvPr/>
        </p:nvSpPr>
        <p:spPr>
          <a:xfrm>
            <a:off x="4181624" y="2575334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1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35C15BBC-D6D9-4BAC-8A28-B854A1377AC8}"/>
              </a:ext>
            </a:extLst>
          </p:cNvPr>
          <p:cNvSpPr txBox="1"/>
          <p:nvPr/>
        </p:nvSpPr>
        <p:spPr>
          <a:xfrm>
            <a:off x="4936543" y="4709342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1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F1C2EF4D-355F-4779-99C8-C4D575BEA1F2}"/>
              </a:ext>
            </a:extLst>
          </p:cNvPr>
          <p:cNvSpPr txBox="1"/>
          <p:nvPr/>
        </p:nvSpPr>
        <p:spPr>
          <a:xfrm>
            <a:off x="2774070" y="5411318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2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2E99DD21-2919-4838-84D0-DAABA0CBC7DE}"/>
              </a:ext>
            </a:extLst>
          </p:cNvPr>
          <p:cNvSpPr txBox="1"/>
          <p:nvPr/>
        </p:nvSpPr>
        <p:spPr>
          <a:xfrm>
            <a:off x="2101474" y="5411318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1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DDCB98BB-4DC3-4A32-B32E-C397EC13D6F0}"/>
              </a:ext>
            </a:extLst>
          </p:cNvPr>
          <p:cNvSpPr txBox="1"/>
          <p:nvPr/>
        </p:nvSpPr>
        <p:spPr>
          <a:xfrm>
            <a:off x="2726045" y="2515816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5</a:t>
            </a: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969CCE8A-7ECA-4DF9-BA4E-34F02E724954}"/>
              </a:ext>
            </a:extLst>
          </p:cNvPr>
          <p:cNvSpPr txBox="1"/>
          <p:nvPr/>
        </p:nvSpPr>
        <p:spPr>
          <a:xfrm>
            <a:off x="1385206" y="4749795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5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0EAFC17D-0C12-4714-BFB5-382515A0D54F}"/>
              </a:ext>
            </a:extLst>
          </p:cNvPr>
          <p:cNvSpPr txBox="1"/>
          <p:nvPr/>
        </p:nvSpPr>
        <p:spPr>
          <a:xfrm>
            <a:off x="2071984" y="2547509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6</a:t>
            </a: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DE2C921A-6388-45A0-9A9E-C9F798C2AEF4}"/>
              </a:ext>
            </a:extLst>
          </p:cNvPr>
          <p:cNvSpPr txBox="1"/>
          <p:nvPr/>
        </p:nvSpPr>
        <p:spPr>
          <a:xfrm>
            <a:off x="4869765" y="2547509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3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7C83E800-3B44-4520-9283-CFC581361BAA}"/>
              </a:ext>
            </a:extLst>
          </p:cNvPr>
          <p:cNvSpPr txBox="1"/>
          <p:nvPr/>
        </p:nvSpPr>
        <p:spPr>
          <a:xfrm>
            <a:off x="4875388" y="1837779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cs typeface="Times New Roman" pitchFamily="18"/>
              </a:rPr>
              <a:t>5</a:t>
            </a: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76EA4234-C1AF-4762-8F22-F272B3887009}"/>
              </a:ext>
            </a:extLst>
          </p:cNvPr>
          <p:cNvSpPr txBox="1"/>
          <p:nvPr/>
        </p:nvSpPr>
        <p:spPr>
          <a:xfrm>
            <a:off x="2038517" y="1869481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cs typeface="Times New Roman" pitchFamily="18"/>
              </a:rPr>
              <a:t>3</a:t>
            </a:r>
          </a:p>
        </p:txBody>
      </p:sp>
      <p:sp>
        <p:nvSpPr>
          <p:cNvPr id="23" name="TextBox 29">
            <a:extLst>
              <a:ext uri="{FF2B5EF4-FFF2-40B4-BE49-F238E27FC236}">
                <a16:creationId xmlns:a16="http://schemas.microsoft.com/office/drawing/2014/main" id="{9BE7FF7B-7FE3-4584-A94A-033EBB0944BD}"/>
              </a:ext>
            </a:extLst>
          </p:cNvPr>
          <p:cNvSpPr txBox="1"/>
          <p:nvPr/>
        </p:nvSpPr>
        <p:spPr>
          <a:xfrm>
            <a:off x="1350980" y="1837779"/>
            <a:ext cx="41549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cs typeface="Times New Roman" pitchFamily="18"/>
              </a:rPr>
              <a:t>1</a:t>
            </a:r>
          </a:p>
        </p:txBody>
      </p:sp>
      <p:sp>
        <p:nvSpPr>
          <p:cNvPr id="24" name="TextBox 33">
            <a:extLst>
              <a:ext uri="{FF2B5EF4-FFF2-40B4-BE49-F238E27FC236}">
                <a16:creationId xmlns:a16="http://schemas.microsoft.com/office/drawing/2014/main" id="{13E7C799-96F5-4FE0-A392-9B3CE9C67BA2}"/>
              </a:ext>
            </a:extLst>
          </p:cNvPr>
          <p:cNvSpPr txBox="1"/>
          <p:nvPr/>
        </p:nvSpPr>
        <p:spPr>
          <a:xfrm>
            <a:off x="8628845" y="3353534"/>
            <a:ext cx="267938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You have broken the code!</a:t>
            </a:r>
          </a:p>
        </p:txBody>
      </p:sp>
      <p:sp>
        <p:nvSpPr>
          <p:cNvPr id="25" name="Rectangle 34">
            <a:extLst>
              <a:ext uri="{FF2B5EF4-FFF2-40B4-BE49-F238E27FC236}">
                <a16:creationId xmlns:a16="http://schemas.microsoft.com/office/drawing/2014/main" id="{C0D33AAD-A7E1-40E1-A2C4-FF93DC379FB1}"/>
              </a:ext>
            </a:extLst>
          </p:cNvPr>
          <p:cNvSpPr/>
          <p:nvPr/>
        </p:nvSpPr>
        <p:spPr>
          <a:xfrm>
            <a:off x="1192432" y="1794144"/>
            <a:ext cx="692045" cy="6780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9E302E05-1D05-4AA5-84ED-92BE20D1A661}"/>
              </a:ext>
            </a:extLst>
          </p:cNvPr>
          <p:cNvSpPr/>
          <p:nvPr/>
        </p:nvSpPr>
        <p:spPr>
          <a:xfrm>
            <a:off x="1884468" y="1794144"/>
            <a:ext cx="692045" cy="6780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014A56B6-EDC9-42AB-9F5E-DEBE4741A18C}"/>
              </a:ext>
            </a:extLst>
          </p:cNvPr>
          <p:cNvSpPr/>
          <p:nvPr/>
        </p:nvSpPr>
        <p:spPr>
          <a:xfrm>
            <a:off x="4747811" y="1794144"/>
            <a:ext cx="692045" cy="6780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8" name="Picture 39" descr="A fenced in area&#10;&#10;Description automatically generated">
            <a:extLst>
              <a:ext uri="{FF2B5EF4-FFF2-40B4-BE49-F238E27FC236}">
                <a16:creationId xmlns:a16="http://schemas.microsoft.com/office/drawing/2014/main" id="{20C7C6B6-827D-45A9-A9B6-9201C193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765" t="33203" r="24141" b="31674"/>
          <a:stretch>
            <a:fillRect/>
          </a:stretch>
        </p:blipFill>
        <p:spPr>
          <a:xfrm>
            <a:off x="9641744" y="4756717"/>
            <a:ext cx="399876" cy="9266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25364 0.18495 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43607 0.18032 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44675 0.18495 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135F-34D3-490F-B920-2A09BCCC80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The Wendy Hut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4BA75-23FF-4030-BB8A-3E9CB71893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6853519" cy="4351336"/>
          </a:xfrm>
        </p:spPr>
        <p:txBody>
          <a:bodyPr/>
          <a:lstStyle/>
          <a:p>
            <a:pPr lvl="0"/>
            <a:r>
              <a:rPr lang="en-GB"/>
              <a:t>The Wendy Hut is a 7m x 4m wooden cabin situated near to the toilet/shower block, near the campfire circle and close to parking areas. </a:t>
            </a:r>
          </a:p>
          <a:p>
            <a:pPr lvl="0"/>
            <a:r>
              <a:rPr lang="en-GB"/>
              <a:t>It is a useful shelter for campsite H. It has a kitchen with electric oven, gas hob, microwave and fridge freezer.</a:t>
            </a:r>
          </a:p>
          <a:p>
            <a:pPr lvl="0"/>
            <a:r>
              <a:rPr lang="en-GB"/>
              <a:t>The cabin comes equipped with 30 chairs and 6 tables. It is also wheelchair accessible.</a:t>
            </a:r>
          </a:p>
        </p:txBody>
      </p:sp>
      <p:pic>
        <p:nvPicPr>
          <p:cNvPr id="4" name="Picture 4" descr="A kitchen with a tile floor&#10;&#10;Description automatically generated">
            <a:extLst>
              <a:ext uri="{FF2B5EF4-FFF2-40B4-BE49-F238E27FC236}">
                <a16:creationId xmlns:a16="http://schemas.microsoft.com/office/drawing/2014/main" id="{F12A0E57-8C65-433D-B872-457F17C47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442" y="171751"/>
            <a:ext cx="3307750" cy="33077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 descr="A stove top oven sitting inside of a kitchen&#10;&#10;Description automatically generated">
            <a:extLst>
              <a:ext uri="{FF2B5EF4-FFF2-40B4-BE49-F238E27FC236}">
                <a16:creationId xmlns:a16="http://schemas.microsoft.com/office/drawing/2014/main" id="{F46241B3-2326-4CC2-93CE-AEA81949D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741" y="3847886"/>
            <a:ext cx="3947163" cy="26327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do I fold my name tent ? - Community Contributions - Hermes">
            <a:extLst>
              <a:ext uri="{FF2B5EF4-FFF2-40B4-BE49-F238E27FC236}">
                <a16:creationId xmlns:a16="http://schemas.microsoft.com/office/drawing/2014/main" id="{173E0565-00C5-4489-9D68-BE0DBAE94F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24320" y="2423772"/>
            <a:ext cx="6114766" cy="40690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3A0532A-6143-4217-842D-789F17DC7F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53763"/>
            <a:ext cx="10515600" cy="1325559"/>
          </a:xfrm>
        </p:spPr>
        <p:txBody>
          <a:bodyPr/>
          <a:lstStyle/>
          <a:p>
            <a:pPr lvl="0"/>
            <a:r>
              <a:rPr lang="en-GB"/>
              <a:t>Put your tents up.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6D52D1-7EAC-422C-BD68-AA2C03985C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04098" y="1679323"/>
            <a:ext cx="10515600" cy="5047131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GB" sz="2600"/>
              <a:t>Now its time to put your tents up.</a:t>
            </a:r>
          </a:p>
          <a:p>
            <a:pPr lvl="0">
              <a:lnSpc>
                <a:spcPct val="80000"/>
              </a:lnSpc>
            </a:pPr>
            <a:endParaRPr lang="en-GB" sz="2600"/>
          </a:p>
          <a:p>
            <a:pPr marL="0" lvl="0" indent="0">
              <a:lnSpc>
                <a:spcPct val="80000"/>
              </a:lnSpc>
              <a:buNone/>
            </a:pPr>
            <a:r>
              <a:rPr lang="en-GB" sz="2600"/>
              <a:t>Find a Sheet a of A4 Paper and make a Tent Card out of it.  Write your name on it. </a:t>
            </a:r>
          </a:p>
          <a:p>
            <a:pPr marL="0" lvl="0" indent="0">
              <a:lnSpc>
                <a:spcPct val="80000"/>
              </a:lnSpc>
              <a:buNone/>
            </a:pPr>
            <a:endParaRPr lang="en-GB" sz="2600"/>
          </a:p>
          <a:p>
            <a:pPr marL="0" lvl="0" indent="0">
              <a:lnSpc>
                <a:spcPct val="80000"/>
              </a:lnSpc>
              <a:buNone/>
            </a:pPr>
            <a:endParaRPr lang="en-GB" sz="2600"/>
          </a:p>
          <a:p>
            <a:pPr marL="0" lvl="0" indent="0">
              <a:lnSpc>
                <a:spcPct val="80000"/>
              </a:lnSpc>
              <a:buNone/>
            </a:pPr>
            <a:endParaRPr lang="en-GB" sz="2600"/>
          </a:p>
          <a:p>
            <a:pPr marL="0" lvl="0" indent="0">
              <a:lnSpc>
                <a:spcPct val="80000"/>
              </a:lnSpc>
              <a:buNone/>
            </a:pPr>
            <a:endParaRPr lang="en-GB" sz="2600"/>
          </a:p>
          <a:p>
            <a:pPr marL="0" lvl="0" indent="0">
              <a:lnSpc>
                <a:spcPct val="80000"/>
              </a:lnSpc>
              <a:buNone/>
            </a:pPr>
            <a:endParaRPr lang="en-GB" sz="2600"/>
          </a:p>
          <a:p>
            <a:pPr marL="0" lvl="0" indent="0">
              <a:lnSpc>
                <a:spcPct val="80000"/>
              </a:lnSpc>
              <a:buNone/>
            </a:pPr>
            <a:endParaRPr lang="en-GB" sz="2600"/>
          </a:p>
          <a:p>
            <a:pPr marL="0" lvl="0" indent="0">
              <a:lnSpc>
                <a:spcPct val="80000"/>
              </a:lnSpc>
              <a:buNone/>
            </a:pPr>
            <a:r>
              <a:rPr lang="en-GB" sz="2600"/>
              <a:t>Once everyone has a completed Tent Card we can play a wide game!</a:t>
            </a:r>
          </a:p>
          <a:p>
            <a:pPr marL="0" lvl="0" indent="0">
              <a:lnSpc>
                <a:spcPct val="80000"/>
              </a:lnSpc>
              <a:buNone/>
            </a:pPr>
            <a:endParaRPr lang="en-GB" sz="2600"/>
          </a:p>
          <a:p>
            <a:pPr marL="0" lvl="0" indent="0">
              <a:lnSpc>
                <a:spcPct val="80000"/>
              </a:lnSpc>
              <a:buNone/>
            </a:pPr>
            <a:endParaRPr lang="en-GB" sz="2600"/>
          </a:p>
          <a:p>
            <a:pPr marL="0" lvl="0" indent="0">
              <a:lnSpc>
                <a:spcPct val="80000"/>
              </a:lnSpc>
              <a:buNone/>
            </a:pPr>
            <a:endParaRPr lang="en-GB" sz="2600"/>
          </a:p>
          <a:p>
            <a:pPr marL="0" lvl="0" indent="0">
              <a:lnSpc>
                <a:spcPct val="80000"/>
              </a:lnSpc>
              <a:buNone/>
            </a:pPr>
            <a:endParaRPr lang="en-GB" sz="2600"/>
          </a:p>
        </p:txBody>
      </p:sp>
      <p:pic>
        <p:nvPicPr>
          <p:cNvPr id="5" name="Picture 5" descr="A tent in a field&#10;&#10;Description automatically generated">
            <a:extLst>
              <a:ext uri="{FF2B5EF4-FFF2-40B4-BE49-F238E27FC236}">
                <a16:creationId xmlns:a16="http://schemas.microsoft.com/office/drawing/2014/main" id="{F7B2F8CE-E355-4DCA-9A3C-A0B246009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23365" y="282037"/>
            <a:ext cx="2996333" cy="21934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picture containing towel&#10;&#10;Description automatically generated">
            <a:extLst>
              <a:ext uri="{FF2B5EF4-FFF2-40B4-BE49-F238E27FC236}">
                <a16:creationId xmlns:a16="http://schemas.microsoft.com/office/drawing/2014/main" id="{FFE08B9D-ED49-4C68-8598-CCF9AE5C2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536" y="1962887"/>
            <a:ext cx="6020857" cy="45299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E61F9B6-5592-4D35-A5DD-234860D5ED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Now its time to get your stuff into the tent and play an online wide game.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D189CE-982F-46A7-B2CA-DA8630E434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7332024" cy="3266328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GB"/>
              <a:t>First person to get their sleeping bag. Go!</a:t>
            </a:r>
          </a:p>
          <a:p>
            <a:pPr lvl="0">
              <a:lnSpc>
                <a:spcPct val="80000"/>
              </a:lnSpc>
            </a:pPr>
            <a:r>
              <a:rPr lang="en-GB"/>
              <a:t>Everyone get in their sleeping bag.</a:t>
            </a:r>
          </a:p>
          <a:p>
            <a:pPr lvl="0">
              <a:lnSpc>
                <a:spcPct val="80000"/>
              </a:lnSpc>
            </a:pPr>
            <a:r>
              <a:rPr lang="en-GB"/>
              <a:t>Oh No! you forgot your torch – get out of your sleeping bag and find your torch.   Race to get back into sleeping bag with said item.</a:t>
            </a:r>
          </a:p>
          <a:p>
            <a:pPr lvl="0">
              <a:lnSpc>
                <a:spcPct val="80000"/>
              </a:lnSpc>
            </a:pPr>
            <a:r>
              <a:rPr lang="en-GB"/>
              <a:t>Everyone back in their sleeping bag….</a:t>
            </a:r>
          </a:p>
          <a:p>
            <a:pPr lvl="0">
              <a:lnSpc>
                <a:spcPct val="80000"/>
              </a:lnSpc>
            </a:pPr>
            <a:r>
              <a:rPr lang="en-GB"/>
              <a:t>Oh no….I forgot my….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09E16-E27E-4CCB-9BFD-54405DF5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252"/>
            <a:ext cx="10515600" cy="58697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One at a time – who can make the loudest snoring noise?</a:t>
            </a:r>
          </a:p>
        </p:txBody>
      </p:sp>
      <p:pic>
        <p:nvPicPr>
          <p:cNvPr id="7" name="Picture 6" descr="A picture containing outdoor, nature, night, man&#10;&#10;Description automatically generated">
            <a:extLst>
              <a:ext uri="{FF2B5EF4-FFF2-40B4-BE49-F238E27FC236}">
                <a16:creationId xmlns:a16="http://schemas.microsoft.com/office/drawing/2014/main" id="{77D4F8BE-6164-40A6-90BD-553CDB1CC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12" y="952099"/>
            <a:ext cx="12493093" cy="59835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54A657-6A93-4508-A20B-A6A3AAD05D4E}"/>
              </a:ext>
            </a:extLst>
          </p:cNvPr>
          <p:cNvSpPr/>
          <p:nvPr/>
        </p:nvSpPr>
        <p:spPr>
          <a:xfrm>
            <a:off x="-79712" y="0"/>
            <a:ext cx="12493093" cy="693563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3D7E8F-2623-4F7A-9B6F-CCD42EECAC71}"/>
              </a:ext>
            </a:extLst>
          </p:cNvPr>
          <p:cNvSpPr/>
          <p:nvPr/>
        </p:nvSpPr>
        <p:spPr>
          <a:xfrm>
            <a:off x="4082143" y="7194885"/>
            <a:ext cx="3287486" cy="3581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Morning Scouts time to get up</a:t>
            </a:r>
          </a:p>
        </p:txBody>
      </p:sp>
    </p:spTree>
    <p:extLst>
      <p:ext uri="{BB962C8B-B14F-4D97-AF65-F5344CB8AC3E}">
        <p14:creationId xmlns:p14="http://schemas.microsoft.com/office/powerpoint/2010/main" val="226199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25 L 0.00195 -0.89121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8EF9-5696-43D6-82DD-6E8BFAE259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Flag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DB7F5-4858-48A7-B412-8E120F39DF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669124" cy="4351336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GB" sz="2600" dirty="0"/>
              <a:t>Get ready for flag – How quick can you get your scarf on and stand to attention.</a:t>
            </a:r>
          </a:p>
          <a:p>
            <a:pPr lvl="0">
              <a:lnSpc>
                <a:spcPct val="80000"/>
              </a:lnSpc>
            </a:pPr>
            <a:r>
              <a:rPr lang="en-GB" sz="2600" dirty="0"/>
              <a:t>Now say the Scout Promise together.</a:t>
            </a:r>
          </a:p>
          <a:p>
            <a:pPr lvl="0">
              <a:lnSpc>
                <a:spcPct val="80000"/>
              </a:lnSpc>
            </a:pPr>
            <a:endParaRPr lang="en-GB" sz="2600" dirty="0"/>
          </a:p>
          <a:p>
            <a:pPr marL="0" lvl="0" indent="0">
              <a:lnSpc>
                <a:spcPct val="80000"/>
              </a:lnSpc>
              <a:buNone/>
            </a:pPr>
            <a:r>
              <a:rPr lang="en-GB" sz="2600" dirty="0"/>
              <a:t>To get to the next activity you need to find the number of the following letters in the Scout Promise.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600" dirty="0"/>
              <a:t>How many P’s are there?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600" dirty="0"/>
              <a:t>How many B’s are there?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GB" sz="2600" dirty="0"/>
              <a:t>How many A’s are there?</a:t>
            </a:r>
          </a:p>
          <a:p>
            <a:pPr lvl="0">
              <a:lnSpc>
                <a:spcPct val="80000"/>
              </a:lnSpc>
            </a:pPr>
            <a:endParaRPr lang="en-GB" sz="26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ABF83AC-2D41-4F0A-A07B-9B3A121CE165}"/>
              </a:ext>
            </a:extLst>
          </p:cNvPr>
          <p:cNvSpPr txBox="1"/>
          <p:nvPr/>
        </p:nvSpPr>
        <p:spPr>
          <a:xfrm>
            <a:off x="4367814" y="4785064"/>
            <a:ext cx="352985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5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D5FED93-D3F7-48B8-85F3-D5FFE97D7B8B}"/>
              </a:ext>
            </a:extLst>
          </p:cNvPr>
          <p:cNvSpPr txBox="1"/>
          <p:nvPr/>
        </p:nvSpPr>
        <p:spPr>
          <a:xfrm>
            <a:off x="4367814" y="5234793"/>
            <a:ext cx="352985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6FE56F4-2983-46E6-9399-FDCCC8DE4AAC}"/>
              </a:ext>
            </a:extLst>
          </p:cNvPr>
          <p:cNvSpPr txBox="1"/>
          <p:nvPr/>
        </p:nvSpPr>
        <p:spPr>
          <a:xfrm>
            <a:off x="4367814" y="5684523"/>
            <a:ext cx="352985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4</a:t>
            </a:r>
          </a:p>
        </p:txBody>
      </p:sp>
      <p:pic>
        <p:nvPicPr>
          <p:cNvPr id="7" name="Picture 8" descr="A close up of a flag&#10;&#10;Description automatically generated">
            <a:extLst>
              <a:ext uri="{FF2B5EF4-FFF2-40B4-BE49-F238E27FC236}">
                <a16:creationId xmlns:a16="http://schemas.microsoft.com/office/drawing/2014/main" id="{CA51B1F3-72DB-437C-B83F-4867704E5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183" y="2457834"/>
            <a:ext cx="2095503" cy="2095503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D4717603-CE70-4BCB-A2EC-BE60DFC5DEF3}"/>
              </a:ext>
            </a:extLst>
          </p:cNvPr>
          <p:cNvCxnSpPr/>
          <p:nvPr/>
        </p:nvCxnSpPr>
        <p:spPr>
          <a:xfrm>
            <a:off x="8985132" y="956654"/>
            <a:ext cx="0" cy="1957392"/>
          </a:xfrm>
          <a:prstGeom prst="straightConnector1">
            <a:avLst/>
          </a:prstGeom>
          <a:noFill/>
          <a:ln w="76196" cap="flat">
            <a:solidFill>
              <a:srgbClr val="7F7F7F"/>
            </a:solidFill>
            <a:prstDash val="solid"/>
            <a:miter/>
          </a:ln>
        </p:spPr>
      </p:cxnSp>
      <p:sp>
        <p:nvSpPr>
          <p:cNvPr id="9" name="TextBox 3">
            <a:extLst>
              <a:ext uri="{FF2B5EF4-FFF2-40B4-BE49-F238E27FC236}">
                <a16:creationId xmlns:a16="http://schemas.microsoft.com/office/drawing/2014/main" id="{9D4A8187-D9BE-4DEA-8B67-AB3BD11E956E}"/>
              </a:ext>
            </a:extLst>
          </p:cNvPr>
          <p:cNvSpPr txBox="1"/>
          <p:nvPr/>
        </p:nvSpPr>
        <p:spPr>
          <a:xfrm>
            <a:off x="6687711" y="2578829"/>
            <a:ext cx="4666082" cy="2677655"/>
          </a:xfrm>
          <a:prstGeom prst="rect">
            <a:avLst/>
          </a:prstGeom>
          <a:solidFill>
            <a:srgbClr val="FFF2CC"/>
          </a:solidFill>
          <a:ln cap="flat">
            <a:noFill/>
          </a:ln>
          <a:effectLst>
            <a:outerShdw dist="27944" dir="5400000" algn="tl">
              <a:srgbClr val="000000">
                <a:alpha val="32000"/>
              </a:srgbClr>
            </a:outerShdw>
          </a:effectLst>
          <a:scene3d>
            <a:camera prst="perspectiveContrastingLeftFacing"/>
            <a:lightRig rig="threePt" dir="t"/>
          </a:scene3d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On my honour,</a:t>
            </a:r>
            <a:br>
              <a:rPr lang="en-GB" sz="2800" b="0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</a:br>
            <a:r>
              <a:rPr lang="en-GB" sz="2800" b="0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I promise that I will do my best</a:t>
            </a:r>
            <a:br>
              <a:rPr lang="en-GB" sz="2800" b="0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</a:br>
            <a:r>
              <a:rPr lang="en-GB" sz="2800" b="0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to do my duty to God</a:t>
            </a:r>
            <a:br>
              <a:rPr lang="en-GB" sz="2800" b="0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</a:br>
            <a:r>
              <a:rPr lang="en-GB" sz="2800" b="0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and to the Queen,</a:t>
            </a:r>
            <a:br>
              <a:rPr lang="en-GB" sz="2800" b="0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</a:br>
            <a:r>
              <a:rPr lang="en-GB" sz="2800" b="0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to help other people</a:t>
            </a:r>
            <a:br>
              <a:rPr lang="en-GB" sz="2800" b="0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</a:br>
            <a:r>
              <a:rPr lang="en-GB" sz="2800" b="0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and to keep the Scout Law.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1.45833E-6 -0.22361 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inz baked been tin">
            <a:extLst>
              <a:ext uri="{FF2B5EF4-FFF2-40B4-BE49-F238E27FC236}">
                <a16:creationId xmlns:a16="http://schemas.microsoft.com/office/drawing/2014/main" id="{7F70E9B8-D55C-4499-9DA6-B78DD0EE05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594"/>
          <a:stretch>
            <a:fillRect/>
          </a:stretch>
        </p:blipFill>
        <p:spPr>
          <a:xfrm>
            <a:off x="8939814" y="-96505"/>
            <a:ext cx="2276060" cy="31133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C92E096-6C3C-4D58-A5FF-5E81F3A61A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Breakfast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DEDEBB-E16B-43B9-8007-D822FF37CC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7181" y="2810728"/>
            <a:ext cx="10515600" cy="4351336"/>
          </a:xfrm>
        </p:spPr>
        <p:txBody>
          <a:bodyPr/>
          <a:lstStyle/>
          <a:p>
            <a:pPr lvl="0"/>
            <a:r>
              <a:rPr lang="en-GB" dirty="0"/>
              <a:t>To cook and eat your breakfast you need to find out how many Kilo Joules (kJ) there are in a Heinz baked bean tin.</a:t>
            </a:r>
          </a:p>
          <a:p>
            <a:pPr lvl="0"/>
            <a:r>
              <a:rPr lang="en-GB" dirty="0"/>
              <a:t>Ok now tidy up and put the Tin of beans back were you found them. Go!</a:t>
            </a:r>
          </a:p>
          <a:p>
            <a:pPr lvl="0"/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1527</Words>
  <Application>Microsoft Office PowerPoint</Application>
  <PresentationFormat>Widescreen</PresentationFormat>
  <Paragraphs>243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Escape to Hallowtree</vt:lpstr>
      <vt:lpstr>Booking in at Hallowtree</vt:lpstr>
      <vt:lpstr>Wendy Hut</vt:lpstr>
      <vt:lpstr>The Wendy Hut</vt:lpstr>
      <vt:lpstr>Put your tents up.</vt:lpstr>
      <vt:lpstr>Now its time to get your stuff into the tent and play an online wide game.</vt:lpstr>
      <vt:lpstr>One at a time – who can make the loudest snoring noise?</vt:lpstr>
      <vt:lpstr>Flag Break</vt:lpstr>
      <vt:lpstr>Breakfast</vt:lpstr>
      <vt:lpstr>We are going Crate Stacking – Part 1</vt:lpstr>
      <vt:lpstr>Crate Stacking – Part 2</vt:lpstr>
      <vt:lpstr>Crate Stacking Part 3 You have 1 minute to…</vt:lpstr>
      <vt:lpstr>Back for Lunch</vt:lpstr>
      <vt:lpstr>Lunch - Fried Egg Sandwiches</vt:lpstr>
      <vt:lpstr>Orienteering</vt:lpstr>
      <vt:lpstr>You need work out what this message says to get your dinner</vt:lpstr>
      <vt:lpstr>Washing up after dinner</vt:lpstr>
      <vt:lpstr>Time for a campfire</vt:lpstr>
      <vt:lpstr>How many campfire songs do you know?</vt:lpstr>
      <vt:lpstr>Time  to do flag down and go home</vt:lpstr>
      <vt:lpstr>Flag down</vt:lpstr>
      <vt:lpstr>Thanks for coming to visit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to Hallowtree</dc:title>
  <dc:creator>Carl Reeder</dc:creator>
  <cp:lastModifiedBy>County Administrator</cp:lastModifiedBy>
  <cp:revision>7</cp:revision>
  <dcterms:created xsi:type="dcterms:W3CDTF">2020-04-13T09:57:23Z</dcterms:created>
  <dcterms:modified xsi:type="dcterms:W3CDTF">2020-04-19T16:57:04Z</dcterms:modified>
</cp:coreProperties>
</file>